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7.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theme/themeOverride6.xml" ContentType="application/vnd.openxmlformats-officedocument.themeOverride+xml"/>
  <Override PartName="/ppt/notesSlides/notesSlide13.xml" ContentType="application/vnd.openxmlformats-officedocument.presentationml.notesSlide+xml"/>
  <Override PartName="/ppt/charts/chart13.xml" ContentType="application/vnd.openxmlformats-officedocument.drawingml.chart+xml"/>
  <Override PartName="/ppt/charts/style2.xml" ContentType="application/vnd.ms-office.chartstyle+xml"/>
  <Override PartName="/ppt/charts/colors2.xml" ContentType="application/vnd.ms-office.chartcolorstyle+xml"/>
  <Override PartName="/ppt/charts/chart14.xml" ContentType="application/vnd.openxmlformats-officedocument.drawingml.chart+xml"/>
  <Override PartName="/ppt/charts/style3.xml" ContentType="application/vnd.ms-office.chartstyle+xml"/>
  <Override PartName="/ppt/charts/colors3.xml" ContentType="application/vnd.ms-office.chartcolorstyle+xml"/>
  <Override PartName="/ppt/charts/chart1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16.xml" ContentType="application/vnd.openxmlformats-officedocument.drawingml.chart+xml"/>
  <Override PartName="/ppt/theme/themeOverride7.xml" ContentType="application/vnd.openxmlformats-officedocument.themeOverride+xml"/>
  <Override PartName="/ppt/charts/chart17.xml" ContentType="application/vnd.openxmlformats-officedocument.drawingml.chart+xml"/>
  <Override PartName="/ppt/theme/themeOverride8.xml" ContentType="application/vnd.openxmlformats-officedocument.themeOverride+xml"/>
  <Override PartName="/ppt/charts/chart1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0" r:id="rId1"/>
    <p:sldMasterId id="2147483706" r:id="rId2"/>
  </p:sldMasterIdLst>
  <p:notesMasterIdLst>
    <p:notesMasterId r:id="rId24"/>
  </p:notesMasterIdLst>
  <p:handoutMasterIdLst>
    <p:handoutMasterId r:id="rId25"/>
  </p:handoutMasterIdLst>
  <p:sldIdLst>
    <p:sldId id="256" r:id="rId3"/>
    <p:sldId id="1057" r:id="rId4"/>
    <p:sldId id="1058" r:id="rId5"/>
    <p:sldId id="1150" r:id="rId6"/>
    <p:sldId id="1366" r:id="rId7"/>
    <p:sldId id="1367" r:id="rId8"/>
    <p:sldId id="1368" r:id="rId9"/>
    <p:sldId id="1369" r:id="rId10"/>
    <p:sldId id="1370" r:id="rId11"/>
    <p:sldId id="1314" r:id="rId12"/>
    <p:sldId id="1371" r:id="rId13"/>
    <p:sldId id="1372" r:id="rId14"/>
    <p:sldId id="1373" r:id="rId15"/>
    <p:sldId id="1374" r:id="rId16"/>
    <p:sldId id="1378" r:id="rId17"/>
    <p:sldId id="1376" r:id="rId18"/>
    <p:sldId id="1387" r:id="rId19"/>
    <p:sldId id="1388" r:id="rId20"/>
    <p:sldId id="1234" r:id="rId21"/>
    <p:sldId id="1255" r:id="rId22"/>
    <p:sldId id="356" r:id="rId23"/>
  </p:sldIdLst>
  <p:sldSz cx="12192000" cy="6858000"/>
  <p:notesSz cx="6889750" cy="10021888"/>
  <p:defaultTextStyle>
    <a:defPPr>
      <a:defRPr lang="en-US"/>
    </a:defPPr>
    <a:lvl1pPr marL="0" algn="l" defTabSz="457189" rtl="0" eaLnBrk="1" latinLnBrk="0" hangingPunct="1">
      <a:defRPr sz="1900" kern="1200">
        <a:solidFill>
          <a:schemeClr val="tx1"/>
        </a:solidFill>
        <a:latin typeface="+mn-lt"/>
        <a:ea typeface="+mn-ea"/>
        <a:cs typeface="+mn-cs"/>
      </a:defRPr>
    </a:lvl1pPr>
    <a:lvl2pPr marL="457189" algn="l" defTabSz="457189" rtl="0" eaLnBrk="1" latinLnBrk="0" hangingPunct="1">
      <a:defRPr sz="1900" kern="1200">
        <a:solidFill>
          <a:schemeClr val="tx1"/>
        </a:solidFill>
        <a:latin typeface="+mn-lt"/>
        <a:ea typeface="+mn-ea"/>
        <a:cs typeface="+mn-cs"/>
      </a:defRPr>
    </a:lvl2pPr>
    <a:lvl3pPr marL="914377" algn="l" defTabSz="457189" rtl="0" eaLnBrk="1" latinLnBrk="0" hangingPunct="1">
      <a:defRPr sz="1900" kern="1200">
        <a:solidFill>
          <a:schemeClr val="tx1"/>
        </a:solidFill>
        <a:latin typeface="+mn-lt"/>
        <a:ea typeface="+mn-ea"/>
        <a:cs typeface="+mn-cs"/>
      </a:defRPr>
    </a:lvl3pPr>
    <a:lvl4pPr marL="1371566" algn="l" defTabSz="457189" rtl="0" eaLnBrk="1" latinLnBrk="0" hangingPunct="1">
      <a:defRPr sz="1900" kern="1200">
        <a:solidFill>
          <a:schemeClr val="tx1"/>
        </a:solidFill>
        <a:latin typeface="+mn-lt"/>
        <a:ea typeface="+mn-ea"/>
        <a:cs typeface="+mn-cs"/>
      </a:defRPr>
    </a:lvl4pPr>
    <a:lvl5pPr marL="1828754" algn="l" defTabSz="457189" rtl="0" eaLnBrk="1" latinLnBrk="0" hangingPunct="1">
      <a:defRPr sz="1900" kern="1200">
        <a:solidFill>
          <a:schemeClr val="tx1"/>
        </a:solidFill>
        <a:latin typeface="+mn-lt"/>
        <a:ea typeface="+mn-ea"/>
        <a:cs typeface="+mn-cs"/>
      </a:defRPr>
    </a:lvl5pPr>
    <a:lvl6pPr marL="2285943" algn="l" defTabSz="457189" rtl="0" eaLnBrk="1" latinLnBrk="0" hangingPunct="1">
      <a:defRPr sz="1900" kern="1200">
        <a:solidFill>
          <a:schemeClr val="tx1"/>
        </a:solidFill>
        <a:latin typeface="+mn-lt"/>
        <a:ea typeface="+mn-ea"/>
        <a:cs typeface="+mn-cs"/>
      </a:defRPr>
    </a:lvl6pPr>
    <a:lvl7pPr marL="2743131" algn="l" defTabSz="457189" rtl="0" eaLnBrk="1" latinLnBrk="0" hangingPunct="1">
      <a:defRPr sz="1900" kern="1200">
        <a:solidFill>
          <a:schemeClr val="tx1"/>
        </a:solidFill>
        <a:latin typeface="+mn-lt"/>
        <a:ea typeface="+mn-ea"/>
        <a:cs typeface="+mn-cs"/>
      </a:defRPr>
    </a:lvl7pPr>
    <a:lvl8pPr marL="3200320" algn="l" defTabSz="457189" rtl="0" eaLnBrk="1" latinLnBrk="0" hangingPunct="1">
      <a:defRPr sz="1900" kern="1200">
        <a:solidFill>
          <a:schemeClr val="tx1"/>
        </a:solidFill>
        <a:latin typeface="+mn-lt"/>
        <a:ea typeface="+mn-ea"/>
        <a:cs typeface="+mn-cs"/>
      </a:defRPr>
    </a:lvl8pPr>
    <a:lvl9pPr marL="3657509" algn="l" defTabSz="457189"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FE96312-016A-A74E-A7DB-C9F0E7C7C004}">
          <p14:sldIdLst>
            <p14:sldId id="256"/>
            <p14:sldId id="1057"/>
            <p14:sldId id="1058"/>
            <p14:sldId id="1150"/>
            <p14:sldId id="1366"/>
            <p14:sldId id="1367"/>
            <p14:sldId id="1368"/>
            <p14:sldId id="1369"/>
            <p14:sldId id="1370"/>
            <p14:sldId id="1314"/>
            <p14:sldId id="1371"/>
            <p14:sldId id="1372"/>
            <p14:sldId id="1373"/>
            <p14:sldId id="1374"/>
            <p14:sldId id="1378"/>
            <p14:sldId id="1376"/>
            <p14:sldId id="1387"/>
            <p14:sldId id="1388"/>
            <p14:sldId id="1234"/>
            <p14:sldId id="1255"/>
            <p14:sldId id="356"/>
          </p14:sldIdLst>
        </p14:section>
      </p14:sectionLst>
    </p:ext>
    <p:ext uri="{EFAFB233-063F-42B5-8137-9DF3F51BA10A}">
      <p15:sldGuideLst xmlns:p15="http://schemas.microsoft.com/office/powerpoint/2012/main">
        <p15:guide id="1" orient="horz" pos="4071" userDrawn="1">
          <p15:clr>
            <a:srgbClr val="A4A3A4"/>
          </p15:clr>
        </p15:guide>
        <p15:guide id="2" orient="horz" pos="245" userDrawn="1">
          <p15:clr>
            <a:srgbClr val="A4A3A4"/>
          </p15:clr>
        </p15:guide>
        <p15:guide id="3" pos="341" userDrawn="1">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7" userDrawn="1">
          <p15:clr>
            <a:srgbClr val="A4A3A4"/>
          </p15:clr>
        </p15:guide>
        <p15:guide id="3" orient="horz" pos="3157" userDrawn="1">
          <p15:clr>
            <a:srgbClr val="A4A3A4"/>
          </p15:clr>
        </p15:guide>
        <p15:guide id="4" pos="217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0" name="Autor" initials="A" lastIdx="2" clrIdx="0"/>
  <p:cmAuthor id="71" name="Jan Muzikář" initials="JM" lastIdx="1" clrIdx="1"/>
  <p:cmAuthor id="72" name="Petra Soukupová" initials="PS" lastIdx="22" clrIdx="2"/>
  <p:cmAuthor id="73" name="Anežka Příběnská" initials="AP" lastIdx="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488E"/>
    <a:srgbClr val="FFA718"/>
    <a:srgbClr val="FFFFCC"/>
    <a:srgbClr val="FFC7CE"/>
    <a:srgbClr val="C6EFCE"/>
    <a:srgbClr val="FFFF00"/>
    <a:srgbClr val="F39C12"/>
    <a:srgbClr val="77933C"/>
    <a:srgbClr val="9BBB59"/>
    <a:srgbClr val="C039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Světlý styl 1 – zvýraznění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30" autoAdjust="0"/>
    <p:restoredTop sz="95750" autoAdjust="0"/>
  </p:normalViewPr>
  <p:slideViewPr>
    <p:cSldViewPr snapToObjects="1">
      <p:cViewPr varScale="1">
        <p:scale>
          <a:sx n="109" d="100"/>
          <a:sy n="109" d="100"/>
        </p:scale>
        <p:origin x="786" y="108"/>
      </p:cViewPr>
      <p:guideLst>
        <p:guide orient="horz" pos="4071"/>
        <p:guide orient="horz" pos="245"/>
        <p:guide pos="341"/>
      </p:guideLst>
    </p:cSldViewPr>
  </p:slideViewPr>
  <p:outlineViewPr>
    <p:cViewPr>
      <p:scale>
        <a:sx n="33" d="100"/>
        <a:sy n="33" d="100"/>
      </p:scale>
      <p:origin x="0" y="0"/>
    </p:cViewPr>
  </p:outlineViewPr>
  <p:notesTextViewPr>
    <p:cViewPr>
      <p:scale>
        <a:sx n="3" d="2"/>
        <a:sy n="3" d="2"/>
      </p:scale>
      <p:origin x="0" y="0"/>
    </p:cViewPr>
  </p:notesTextViewPr>
  <p:sorterViewPr>
    <p:cViewPr>
      <p:scale>
        <a:sx n="125" d="100"/>
        <a:sy n="125" d="100"/>
      </p:scale>
      <p:origin x="0" y="0"/>
    </p:cViewPr>
  </p:sorterViewPr>
  <p:notesViewPr>
    <p:cSldViewPr snapToObjects="1" showGuides="1">
      <p:cViewPr varScale="1">
        <p:scale>
          <a:sx n="146" d="100"/>
          <a:sy n="146" d="100"/>
        </p:scale>
        <p:origin x="-3376" y="-112"/>
      </p:cViewPr>
      <p:guideLst>
        <p:guide orient="horz" pos="2924"/>
        <p:guide pos="2207"/>
        <p:guide orient="horz" pos="3157"/>
        <p:guide pos="217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2.xml"/><Relationship Id="rId1" Type="http://schemas.microsoft.com/office/2011/relationships/chartStyle" Target="style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3.xml"/><Relationship Id="rId1" Type="http://schemas.microsoft.com/office/2011/relationships/chartStyle" Target="style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4.xml"/><Relationship Id="rId1" Type="http://schemas.microsoft.com/office/2011/relationships/chartStyle" Target="style4.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7.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8.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5.xml"/><Relationship Id="rId1" Type="http://schemas.microsoft.com/office/2011/relationships/chartStyle" Target="style5.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794655890948"/>
          <c:y val="7.5686999241358924E-2"/>
          <c:w val="0.65442986954937821"/>
          <c:h val="0.61663246746409694"/>
        </c:manualLayout>
      </c:layout>
      <c:doughnutChart>
        <c:varyColors val="1"/>
        <c:ser>
          <c:idx val="0"/>
          <c:order val="0"/>
          <c:tx>
            <c:strRef>
              <c:f>List1!$B$1</c:f>
              <c:strCache>
                <c:ptCount val="1"/>
                <c:pt idx="0">
                  <c:v>xxx</c:v>
                </c:pt>
              </c:strCache>
            </c:strRef>
          </c:tx>
          <c:dPt>
            <c:idx val="0"/>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1-8193-4E8C-843B-E321DB11ABFB}"/>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8193-4E8C-843B-E321DB11ABFB}"/>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8193-4E8C-843B-E321DB11ABFB}"/>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8193-4E8C-843B-E321DB11ABF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193-4E8C-843B-E321DB11ABFB}"/>
              </c:ext>
            </c:extLst>
          </c:dPt>
          <c:dLbls>
            <c:dLbl>
              <c:idx val="0"/>
              <c:layout>
                <c:manualLayout>
                  <c:x val="9.0055405924930796E-4"/>
                  <c:y val="-5.21115481546030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93-4E8C-843B-E321DB11ABFB}"/>
                </c:ext>
              </c:extLst>
            </c:dLbl>
            <c:dLbl>
              <c:idx val="1"/>
              <c:layout>
                <c:manualLayout>
                  <c:x val="7.3183589622939499E-3"/>
                  <c:y val="-7.55827700056119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93-4E8C-843B-E321DB11ABFB}"/>
                </c:ext>
              </c:extLst>
            </c:dLbl>
            <c:dLbl>
              <c:idx val="2"/>
              <c:layout>
                <c:manualLayout>
                  <c:x val="5.940600430142582E-3"/>
                  <c:y val="-6.39470523117504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193-4E8C-843B-E321DB11ABFB}"/>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j-lt"/>
                    <a:ea typeface="+mn-ea"/>
                    <a:cs typeface="+mn-cs"/>
                  </a:defRPr>
                </a:pPr>
                <a:endParaRPr lang="cs-CZ"/>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List1!$A$2:$A$5</c:f>
              <c:strCache>
                <c:ptCount val="4"/>
                <c:pt idx="0">
                  <c:v>Velmi se o to zajímám</c:v>
                </c:pt>
                <c:pt idx="1">
                  <c:v>Trochu se o to zajímám</c:v>
                </c:pt>
                <c:pt idx="2">
                  <c:v>Moc o tom nevím</c:v>
                </c:pt>
                <c:pt idx="3">
                  <c:v>Vůbec nic o tom nevím</c:v>
                </c:pt>
              </c:strCache>
            </c:strRef>
          </c:cat>
          <c:val>
            <c:numRef>
              <c:f>List1!$B$2:$B$5</c:f>
              <c:numCache>
                <c:formatCode>General</c:formatCode>
                <c:ptCount val="4"/>
                <c:pt idx="0">
                  <c:v>24</c:v>
                </c:pt>
                <c:pt idx="1">
                  <c:v>41</c:v>
                </c:pt>
                <c:pt idx="2">
                  <c:v>23</c:v>
                </c:pt>
                <c:pt idx="3">
                  <c:v>12</c:v>
                </c:pt>
              </c:numCache>
            </c:numRef>
          </c:val>
          <c:extLst>
            <c:ext xmlns:c16="http://schemas.microsoft.com/office/drawing/2014/chart" uri="{C3380CC4-5D6E-409C-BE32-E72D297353CC}">
              <c16:uniqueId val="{0000000A-8193-4E8C-843B-E321DB11ABFB}"/>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9.0235451874856279E-2"/>
          <c:y val="0.75128319282903122"/>
          <c:w val="0.81455807235888522"/>
          <c:h val="0.2293932179983865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j-lt"/>
              <a:ea typeface="+mn-ea"/>
              <a:cs typeface="+mn-cs"/>
            </a:defRPr>
          </a:pPr>
          <a:endParaRPr lang="cs-CZ"/>
        </a:p>
      </c:txPr>
    </c:legend>
    <c:plotVisOnly val="1"/>
    <c:dispBlanksAs val="gap"/>
    <c:showDLblsOverMax val="0"/>
  </c:chart>
  <c:spPr>
    <a:noFill/>
    <a:ln>
      <a:noFill/>
    </a:ln>
    <a:effectLst/>
  </c:spPr>
  <c:txPr>
    <a:bodyPr/>
    <a:lstStyle/>
    <a:p>
      <a:pPr>
        <a:defRPr>
          <a:latin typeface="+mj-lt"/>
        </a:defRPr>
      </a:pPr>
      <a:endParaRPr lang="cs-CZ"/>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30226916129409E-2"/>
          <c:y val="1.1565199495138062E-2"/>
          <c:w val="0.92899204936513591"/>
          <c:h val="0.98843480050486199"/>
        </c:manualLayout>
      </c:layout>
      <c:barChart>
        <c:barDir val="bar"/>
        <c:grouping val="stacked"/>
        <c:varyColors val="0"/>
        <c:ser>
          <c:idx val="0"/>
          <c:order val="0"/>
          <c:spPr>
            <a:solidFill>
              <a:srgbClr val="6C488E"/>
            </a:solidFill>
            <a:ln w="3175">
              <a:no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extLst>
              <c:ext xmlns:c16="http://schemas.microsoft.com/office/drawing/2014/chart" uri="{C3380CC4-5D6E-409C-BE32-E72D297353CC}">
                <c16:uniqueId val="{00000000-3DE5-4285-B452-F1237BDF46C0}"/>
              </c:ext>
            </c:extLst>
          </c:dPt>
          <c:dLbls>
            <c:numFmt formatCode="0&quot;%&quot;" sourceLinked="0"/>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Odborníci*ice můžou pomoci lidem s duševními obtížemi.</c:v>
                </c:pt>
                <c:pt idx="1">
                  <c:v>Lidé chtějí, aby je odborníci*ice vyslyšeli, respektovali, nehodnotili a naslouchali jim.</c:v>
                </c:pt>
                <c:pt idx="2">
                  <c:v>Lidé nechtějí, aby o pomoci s jejich duševními obtížemi někdo věděl.</c:v>
                </c:pt>
                <c:pt idx="3">
                  <c:v>Lidé se snáze otevřou člověku, který je jim věkově, pohlavím či jinak podobný.</c:v>
                </c:pt>
                <c:pt idx="4">
                  <c:v>Lidé mají strach a cítí nedůvěru v cizí instituce / služby nebo osoby v nich.</c:v>
                </c:pt>
                <c:pt idx="5">
                  <c:v>Když lidé důvěřují tomu, že informace o jejich duševních obtížích, které sdělí při hledání pomoci, nebudou poskytovány dále, snadněji vyhledají pomoc.</c:v>
                </c:pt>
                <c:pt idx="6">
                  <c:v>Lidé moc neví, co vše je opravdu důvěrné, jak vypadá anonymita ve službách a co se už musí hlásit.</c:v>
                </c:pt>
                <c:pt idx="7">
                  <c:v>Lidé se bojí předávání svých vlastních osobních údajů cizím lidem, že je zneužijí nebo někde použijí proti nim.</c:v>
                </c:pt>
                <c:pt idx="8">
                  <c:v>Špatná zkušenost s odborníky*icemi nebo dospělými je důvodem, proč si o pomoc raději neříkat.</c:v>
                </c:pt>
                <c:pt idx="9">
                  <c:v>Psychiatrické léčebny jsou zastaralý způsob, jak se starat o lidi s duševními obtížemi</c:v>
                </c:pt>
              </c:strCache>
            </c:strRef>
          </c:cat>
          <c:val>
            <c:numRef>
              <c:f>Sheet1!$B$2:$B$11</c:f>
              <c:numCache>
                <c:formatCode>General</c:formatCode>
                <c:ptCount val="10"/>
                <c:pt idx="0">
                  <c:v>41</c:v>
                </c:pt>
                <c:pt idx="1">
                  <c:v>39</c:v>
                </c:pt>
                <c:pt idx="2">
                  <c:v>30</c:v>
                </c:pt>
                <c:pt idx="3">
                  <c:v>33</c:v>
                </c:pt>
                <c:pt idx="4">
                  <c:v>26</c:v>
                </c:pt>
                <c:pt idx="5">
                  <c:v>28</c:v>
                </c:pt>
                <c:pt idx="6">
                  <c:v>21</c:v>
                </c:pt>
                <c:pt idx="7">
                  <c:v>21</c:v>
                </c:pt>
                <c:pt idx="8">
                  <c:v>22</c:v>
                </c:pt>
                <c:pt idx="9">
                  <c:v>14</c:v>
                </c:pt>
              </c:numCache>
            </c:numRef>
          </c:val>
          <c:extLst>
            <c:ext xmlns:c16="http://schemas.microsoft.com/office/drawing/2014/chart" uri="{C3380CC4-5D6E-409C-BE32-E72D297353CC}">
              <c16:uniqueId val="{00000001-3DE5-4285-B452-F1237BDF46C0}"/>
            </c:ext>
          </c:extLst>
        </c:ser>
        <c:ser>
          <c:idx val="1"/>
          <c:order val="1"/>
          <c:spPr>
            <a:solidFill>
              <a:srgbClr val="A485C1"/>
            </a:solidFill>
            <a:effectLst>
              <a:outerShdw blurRad="50800" dist="38100" dir="2700000" algn="t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2-3DE5-4285-B452-F1237BDF46C0}"/>
              </c:ext>
            </c:extLst>
          </c:dPt>
          <c:dLbls>
            <c:numFmt formatCode="0&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Odborníci*ice můžou pomoci lidem s duševními obtížemi.</c:v>
                </c:pt>
                <c:pt idx="1">
                  <c:v>Lidé chtějí, aby je odborníci*ice vyslyšeli, respektovali, nehodnotili a naslouchali jim.</c:v>
                </c:pt>
                <c:pt idx="2">
                  <c:v>Lidé nechtějí, aby o pomoci s jejich duševními obtížemi někdo věděl.</c:v>
                </c:pt>
                <c:pt idx="3">
                  <c:v>Lidé se snáze otevřou člověku, který je jim věkově, pohlavím či jinak podobný.</c:v>
                </c:pt>
                <c:pt idx="4">
                  <c:v>Lidé mají strach a cítí nedůvěru v cizí instituce / služby nebo osoby v nich.</c:v>
                </c:pt>
                <c:pt idx="5">
                  <c:v>Když lidé důvěřují tomu, že informace o jejich duševních obtížích, které sdělí při hledání pomoci, nebudou poskytovány dále, snadněji vyhledají pomoc.</c:v>
                </c:pt>
                <c:pt idx="6">
                  <c:v>Lidé moc neví, co vše je opravdu důvěrné, jak vypadá anonymita ve službách a co se už musí hlásit.</c:v>
                </c:pt>
                <c:pt idx="7">
                  <c:v>Lidé se bojí předávání svých vlastních osobních údajů cizím lidem, že je zneužijí nebo někde použijí proti nim.</c:v>
                </c:pt>
                <c:pt idx="8">
                  <c:v>Špatná zkušenost s odborníky*icemi nebo dospělými je důvodem, proč si o pomoc raději neříkat.</c:v>
                </c:pt>
                <c:pt idx="9">
                  <c:v>Psychiatrické léčebny jsou zastaralý způsob, jak se starat o lidi s duševními obtížemi</c:v>
                </c:pt>
              </c:strCache>
            </c:strRef>
          </c:cat>
          <c:val>
            <c:numRef>
              <c:f>Sheet1!$C$2:$C$11</c:f>
              <c:numCache>
                <c:formatCode>General</c:formatCode>
                <c:ptCount val="10"/>
                <c:pt idx="0">
                  <c:v>36</c:v>
                </c:pt>
                <c:pt idx="1">
                  <c:v>34</c:v>
                </c:pt>
                <c:pt idx="2">
                  <c:v>40</c:v>
                </c:pt>
                <c:pt idx="3">
                  <c:v>35</c:v>
                </c:pt>
                <c:pt idx="4">
                  <c:v>41</c:v>
                </c:pt>
                <c:pt idx="5">
                  <c:v>36</c:v>
                </c:pt>
                <c:pt idx="6">
                  <c:v>41</c:v>
                </c:pt>
                <c:pt idx="7">
                  <c:v>39</c:v>
                </c:pt>
                <c:pt idx="8">
                  <c:v>29</c:v>
                </c:pt>
                <c:pt idx="9">
                  <c:v>22</c:v>
                </c:pt>
              </c:numCache>
            </c:numRef>
          </c:val>
          <c:extLst>
            <c:ext xmlns:c16="http://schemas.microsoft.com/office/drawing/2014/chart" uri="{C3380CC4-5D6E-409C-BE32-E72D297353CC}">
              <c16:uniqueId val="{00000003-3DE5-4285-B452-F1237BDF46C0}"/>
            </c:ext>
          </c:extLst>
        </c:ser>
        <c:ser>
          <c:idx val="2"/>
          <c:order val="2"/>
          <c:spPr>
            <a:noFill/>
            <a:ln>
              <a:noFill/>
            </a:ln>
            <a:effectLst/>
          </c:spPr>
          <c:invertIfNegative val="0"/>
          <c:dLbls>
            <c:numFmt formatCode="0&quot;%&quot;" sourceLinked="0"/>
            <c:spPr>
              <a:noFill/>
              <a:ln>
                <a:noFill/>
              </a:ln>
              <a:effectLst/>
            </c:sp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ext>
            </c:extLst>
          </c:dLbls>
          <c:cat>
            <c:strRef>
              <c:f>Sheet1!$A$2:$A$11</c:f>
              <c:strCache>
                <c:ptCount val="10"/>
                <c:pt idx="0">
                  <c:v>Odborníci*ice můžou pomoci lidem s duševními obtížemi.</c:v>
                </c:pt>
                <c:pt idx="1">
                  <c:v>Lidé chtějí, aby je odborníci*ice vyslyšeli, respektovali, nehodnotili a naslouchali jim.</c:v>
                </c:pt>
                <c:pt idx="2">
                  <c:v>Lidé nechtějí, aby o pomoci s jejich duševními obtížemi někdo věděl.</c:v>
                </c:pt>
                <c:pt idx="3">
                  <c:v>Lidé se snáze otevřou člověku, který je jim věkově, pohlavím či jinak podobný.</c:v>
                </c:pt>
                <c:pt idx="4">
                  <c:v>Lidé mají strach a cítí nedůvěru v cizí instituce / služby nebo osoby v nich.</c:v>
                </c:pt>
                <c:pt idx="5">
                  <c:v>Když lidé důvěřují tomu, že informace o jejich duševních obtížích, které sdělí při hledání pomoci, nebudou poskytovány dále, snadněji vyhledají pomoc.</c:v>
                </c:pt>
                <c:pt idx="6">
                  <c:v>Lidé moc neví, co vše je opravdu důvěrné, jak vypadá anonymita ve službách a co se už musí hlásit.</c:v>
                </c:pt>
                <c:pt idx="7">
                  <c:v>Lidé se bojí předávání svých vlastních osobních údajů cizím lidem, že je zneužijí nebo někde použijí proti nim.</c:v>
                </c:pt>
                <c:pt idx="8">
                  <c:v>Špatná zkušenost s odborníky*icemi nebo dospělými je důvodem, proč si o pomoc raději neříkat.</c:v>
                </c:pt>
                <c:pt idx="9">
                  <c:v>Psychiatrické léčebny jsou zastaralý způsob, jak se starat o lidi s duševními obtížemi</c:v>
                </c:pt>
              </c:strCache>
            </c:strRef>
          </c:cat>
          <c:val>
            <c:numRef>
              <c:f>Sheet1!$D$2:$D$11</c:f>
              <c:numCache>
                <c:formatCode>General</c:formatCode>
                <c:ptCount val="10"/>
                <c:pt idx="0">
                  <c:v>77</c:v>
                </c:pt>
                <c:pt idx="1">
                  <c:v>73</c:v>
                </c:pt>
                <c:pt idx="2">
                  <c:v>70</c:v>
                </c:pt>
                <c:pt idx="3">
                  <c:v>68</c:v>
                </c:pt>
                <c:pt idx="4">
                  <c:v>67</c:v>
                </c:pt>
                <c:pt idx="5">
                  <c:v>64</c:v>
                </c:pt>
                <c:pt idx="6">
                  <c:v>62</c:v>
                </c:pt>
                <c:pt idx="7">
                  <c:v>60</c:v>
                </c:pt>
                <c:pt idx="8">
                  <c:v>51</c:v>
                </c:pt>
                <c:pt idx="9">
                  <c:v>36</c:v>
                </c:pt>
              </c:numCache>
            </c:numRef>
          </c:val>
          <c:extLst>
            <c:ext xmlns:c16="http://schemas.microsoft.com/office/drawing/2014/chart" uri="{C3380CC4-5D6E-409C-BE32-E72D297353CC}">
              <c16:uniqueId val="{00000004-3DE5-4285-B452-F1237BDF46C0}"/>
            </c:ext>
          </c:extLst>
        </c:ser>
        <c:dLbls>
          <c:showLegendKey val="0"/>
          <c:showVal val="0"/>
          <c:showCatName val="0"/>
          <c:showSerName val="0"/>
          <c:showPercent val="0"/>
          <c:showBubbleSize val="0"/>
        </c:dLbls>
        <c:gapWidth val="60"/>
        <c:overlap val="100"/>
        <c:axId val="349910528"/>
        <c:axId val="349912064"/>
      </c:barChart>
      <c:catAx>
        <c:axId val="349910528"/>
        <c:scaling>
          <c:orientation val="maxMin"/>
        </c:scaling>
        <c:delete val="1"/>
        <c:axPos val="l"/>
        <c:numFmt formatCode="General" sourceLinked="0"/>
        <c:majorTickMark val="out"/>
        <c:minorTickMark val="none"/>
        <c:tickLblPos val="nextTo"/>
        <c:crossAx val="349912064"/>
        <c:crosses val="autoZero"/>
        <c:auto val="1"/>
        <c:lblAlgn val="ctr"/>
        <c:lblOffset val="100"/>
        <c:noMultiLvlLbl val="0"/>
      </c:catAx>
      <c:valAx>
        <c:axId val="349912064"/>
        <c:scaling>
          <c:orientation val="minMax"/>
          <c:max val="100"/>
          <c:min val="0"/>
        </c:scaling>
        <c:delete val="1"/>
        <c:axPos val="t"/>
        <c:numFmt formatCode="General" sourceLinked="1"/>
        <c:majorTickMark val="out"/>
        <c:minorTickMark val="none"/>
        <c:tickLblPos val="nextTo"/>
        <c:crossAx val="349910528"/>
        <c:crosses val="autoZero"/>
        <c:crossBetween val="between"/>
      </c:valAx>
    </c:plotArea>
    <c:plotVisOnly val="1"/>
    <c:dispBlanksAs val="gap"/>
    <c:showDLblsOverMax val="0"/>
  </c:chart>
  <c:txPr>
    <a:bodyPr/>
    <a:lstStyle/>
    <a:p>
      <a:pPr>
        <a:defRPr sz="1000">
          <a:latin typeface="+mj-lt"/>
          <a:cs typeface="Segoe UI" panose="020B0502040204020203" pitchFamily="34" charset="0"/>
        </a:defRPr>
      </a:pPr>
      <a:endParaRPr lang="cs-CZ"/>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30226916129409E-2"/>
          <c:y val="1.1565199495138062E-2"/>
          <c:w val="0.92899204936513591"/>
          <c:h val="0.98843480050486199"/>
        </c:manualLayout>
      </c:layout>
      <c:barChart>
        <c:barDir val="bar"/>
        <c:grouping val="stacked"/>
        <c:varyColors val="0"/>
        <c:ser>
          <c:idx val="0"/>
          <c:order val="0"/>
          <c:spPr>
            <a:solidFill>
              <a:srgbClr val="6C488E"/>
            </a:solidFill>
            <a:ln w="3175">
              <a:no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extLst>
              <c:ext xmlns:c16="http://schemas.microsoft.com/office/drawing/2014/chart" uri="{C3380CC4-5D6E-409C-BE32-E72D297353CC}">
                <c16:uniqueId val="{00000000-3DE5-4285-B452-F1237BDF46C0}"/>
              </c:ext>
            </c:extLst>
          </c:dPt>
          <c:dLbls>
            <c:numFmt formatCode="0&quot;%&quot;" sourceLinked="0"/>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Pokud by služby v případě duševních obtíží nabízel někdo ve škole či v okolí, více lidí by jich využilo.</c:v>
                </c:pt>
                <c:pt idx="1">
                  <c:v>Lidé mají málo času na odbornou pomoc, musí kvůli tomu rušit své jiné aktivity.</c:v>
                </c:pt>
                <c:pt idx="2">
                  <c:v>Lidé chtějí své obtíže komunikovat online prostřednictvím technologií.</c:v>
                </c:pt>
                <c:pt idx="3">
                  <c:v>Lidé mají potíže s domluvou pomoci, stejně jako s přístupem lidí, co ji nabízejí.</c:v>
                </c:pt>
                <c:pt idx="4">
                  <c:v>Děti a mladí potřebují souhlas rodičů, aby pomoc mohli vyhledat.</c:v>
                </c:pt>
                <c:pt idx="5">
                  <c:v>Služby odborné pomoci jsou dostupné (blízko místa bydliště).</c:v>
                </c:pt>
                <c:pt idx="6">
                  <c:v>Odborná pomoc je zcela zdarma.</c:v>
                </c:pt>
                <c:pt idx="7">
                  <c:v>Doprava za odbornou pomocí zabere mnoho času.</c:v>
                </c:pt>
                <c:pt idx="8">
                  <c:v>Časy nabízené odbornou pomocí nejsou vyhovující.</c:v>
                </c:pt>
                <c:pt idx="9">
                  <c:v>U odborníka*ice dostanou termín lidé hned, jak se objednají.</c:v>
                </c:pt>
              </c:strCache>
            </c:strRef>
          </c:cat>
          <c:val>
            <c:numRef>
              <c:f>Sheet1!$B$2:$B$11</c:f>
              <c:numCache>
                <c:formatCode>General</c:formatCode>
                <c:ptCount val="10"/>
                <c:pt idx="0">
                  <c:v>22</c:v>
                </c:pt>
                <c:pt idx="1">
                  <c:v>14</c:v>
                </c:pt>
                <c:pt idx="2">
                  <c:v>17</c:v>
                </c:pt>
                <c:pt idx="3">
                  <c:v>12</c:v>
                </c:pt>
                <c:pt idx="4">
                  <c:v>12</c:v>
                </c:pt>
                <c:pt idx="5">
                  <c:v>11</c:v>
                </c:pt>
                <c:pt idx="6">
                  <c:v>16</c:v>
                </c:pt>
                <c:pt idx="7">
                  <c:v>11</c:v>
                </c:pt>
                <c:pt idx="8">
                  <c:v>10</c:v>
                </c:pt>
                <c:pt idx="9">
                  <c:v>9</c:v>
                </c:pt>
              </c:numCache>
            </c:numRef>
          </c:val>
          <c:extLst>
            <c:ext xmlns:c16="http://schemas.microsoft.com/office/drawing/2014/chart" uri="{C3380CC4-5D6E-409C-BE32-E72D297353CC}">
              <c16:uniqueId val="{00000001-3DE5-4285-B452-F1237BDF46C0}"/>
            </c:ext>
          </c:extLst>
        </c:ser>
        <c:ser>
          <c:idx val="1"/>
          <c:order val="1"/>
          <c:spPr>
            <a:solidFill>
              <a:srgbClr val="A485C1"/>
            </a:solidFill>
            <a:effectLst>
              <a:outerShdw blurRad="50800" dist="38100" dir="2700000" algn="t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2-3DE5-4285-B452-F1237BDF46C0}"/>
              </c:ext>
            </c:extLst>
          </c:dPt>
          <c:dLbls>
            <c:numFmt formatCode="0&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Pokud by služby v případě duševních obtíží nabízel někdo ve škole či v okolí, více lidí by jich využilo.</c:v>
                </c:pt>
                <c:pt idx="1">
                  <c:v>Lidé mají málo času na odbornou pomoc, musí kvůli tomu rušit své jiné aktivity.</c:v>
                </c:pt>
                <c:pt idx="2">
                  <c:v>Lidé chtějí své obtíže komunikovat online prostřednictvím technologií.</c:v>
                </c:pt>
                <c:pt idx="3">
                  <c:v>Lidé mají potíže s domluvou pomoci, stejně jako s přístupem lidí, co ji nabízejí.</c:v>
                </c:pt>
                <c:pt idx="4">
                  <c:v>Děti a mladí potřebují souhlas rodičů, aby pomoc mohli vyhledat.</c:v>
                </c:pt>
                <c:pt idx="5">
                  <c:v>Služby odborné pomoci jsou dostupné (blízko místa bydliště).</c:v>
                </c:pt>
                <c:pt idx="6">
                  <c:v>Odborná pomoc je zcela zdarma.</c:v>
                </c:pt>
                <c:pt idx="7">
                  <c:v>Doprava za odbornou pomocí zabere mnoho času.</c:v>
                </c:pt>
                <c:pt idx="8">
                  <c:v>Časy nabízené odbornou pomocí nejsou vyhovující.</c:v>
                </c:pt>
                <c:pt idx="9">
                  <c:v>U odborníka*ice dostanou termín lidé hned, jak se objednají.</c:v>
                </c:pt>
              </c:strCache>
            </c:strRef>
          </c:cat>
          <c:val>
            <c:numRef>
              <c:f>Sheet1!$C$2:$C$11</c:f>
              <c:numCache>
                <c:formatCode>General</c:formatCode>
                <c:ptCount val="10"/>
                <c:pt idx="0">
                  <c:v>33</c:v>
                </c:pt>
                <c:pt idx="1">
                  <c:v>35</c:v>
                </c:pt>
                <c:pt idx="2">
                  <c:v>29</c:v>
                </c:pt>
                <c:pt idx="3">
                  <c:v>32</c:v>
                </c:pt>
                <c:pt idx="4">
                  <c:v>26</c:v>
                </c:pt>
                <c:pt idx="5">
                  <c:v>25</c:v>
                </c:pt>
                <c:pt idx="6">
                  <c:v>16</c:v>
                </c:pt>
                <c:pt idx="7">
                  <c:v>20</c:v>
                </c:pt>
                <c:pt idx="8">
                  <c:v>16</c:v>
                </c:pt>
                <c:pt idx="9">
                  <c:v>15</c:v>
                </c:pt>
              </c:numCache>
            </c:numRef>
          </c:val>
          <c:extLst>
            <c:ext xmlns:c16="http://schemas.microsoft.com/office/drawing/2014/chart" uri="{C3380CC4-5D6E-409C-BE32-E72D297353CC}">
              <c16:uniqueId val="{00000003-3DE5-4285-B452-F1237BDF46C0}"/>
            </c:ext>
          </c:extLst>
        </c:ser>
        <c:ser>
          <c:idx val="2"/>
          <c:order val="2"/>
          <c:spPr>
            <a:noFill/>
            <a:ln>
              <a:noFill/>
            </a:ln>
            <a:effectLst/>
          </c:spPr>
          <c:invertIfNegative val="0"/>
          <c:dLbls>
            <c:numFmt formatCode="0&quot;%&quot;" sourceLinked="0"/>
            <c:spPr>
              <a:noFill/>
              <a:ln>
                <a:noFill/>
              </a:ln>
              <a:effectLst/>
            </c:sp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ext>
            </c:extLst>
          </c:dLbls>
          <c:cat>
            <c:strRef>
              <c:f>Sheet1!$A$2:$A$11</c:f>
              <c:strCache>
                <c:ptCount val="10"/>
                <c:pt idx="0">
                  <c:v>Pokud by služby v případě duševních obtíží nabízel někdo ve škole či v okolí, více lidí by jich využilo.</c:v>
                </c:pt>
                <c:pt idx="1">
                  <c:v>Lidé mají málo času na odbornou pomoc, musí kvůli tomu rušit své jiné aktivity.</c:v>
                </c:pt>
                <c:pt idx="2">
                  <c:v>Lidé chtějí své obtíže komunikovat online prostřednictvím technologií.</c:v>
                </c:pt>
                <c:pt idx="3">
                  <c:v>Lidé mají potíže s domluvou pomoci, stejně jako s přístupem lidí, co ji nabízejí.</c:v>
                </c:pt>
                <c:pt idx="4">
                  <c:v>Děti a mladí potřebují souhlas rodičů, aby pomoc mohli vyhledat.</c:v>
                </c:pt>
                <c:pt idx="5">
                  <c:v>Služby odborné pomoci jsou dostupné (blízko místa bydliště).</c:v>
                </c:pt>
                <c:pt idx="6">
                  <c:v>Odborná pomoc je zcela zdarma.</c:v>
                </c:pt>
                <c:pt idx="7">
                  <c:v>Doprava za odbornou pomocí zabere mnoho času.</c:v>
                </c:pt>
                <c:pt idx="8">
                  <c:v>Časy nabízené odbornou pomocí nejsou vyhovující.</c:v>
                </c:pt>
                <c:pt idx="9">
                  <c:v>U odborníka*ice dostanou termín lidé hned, jak se objednají.</c:v>
                </c:pt>
              </c:strCache>
            </c:strRef>
          </c:cat>
          <c:val>
            <c:numRef>
              <c:f>Sheet1!$D$2:$D$11</c:f>
              <c:numCache>
                <c:formatCode>General</c:formatCode>
                <c:ptCount val="10"/>
                <c:pt idx="0">
                  <c:v>55</c:v>
                </c:pt>
                <c:pt idx="1">
                  <c:v>49</c:v>
                </c:pt>
                <c:pt idx="2">
                  <c:v>46</c:v>
                </c:pt>
                <c:pt idx="3">
                  <c:v>44</c:v>
                </c:pt>
                <c:pt idx="4">
                  <c:v>38</c:v>
                </c:pt>
                <c:pt idx="5">
                  <c:v>36</c:v>
                </c:pt>
                <c:pt idx="6">
                  <c:v>32</c:v>
                </c:pt>
                <c:pt idx="7">
                  <c:v>31</c:v>
                </c:pt>
                <c:pt idx="8">
                  <c:v>26</c:v>
                </c:pt>
                <c:pt idx="9">
                  <c:v>24</c:v>
                </c:pt>
              </c:numCache>
            </c:numRef>
          </c:val>
          <c:extLst>
            <c:ext xmlns:c16="http://schemas.microsoft.com/office/drawing/2014/chart" uri="{C3380CC4-5D6E-409C-BE32-E72D297353CC}">
              <c16:uniqueId val="{00000004-3DE5-4285-B452-F1237BDF46C0}"/>
            </c:ext>
          </c:extLst>
        </c:ser>
        <c:dLbls>
          <c:showLegendKey val="0"/>
          <c:showVal val="0"/>
          <c:showCatName val="0"/>
          <c:showSerName val="0"/>
          <c:showPercent val="0"/>
          <c:showBubbleSize val="0"/>
        </c:dLbls>
        <c:gapWidth val="60"/>
        <c:overlap val="100"/>
        <c:axId val="349910528"/>
        <c:axId val="349912064"/>
      </c:barChart>
      <c:catAx>
        <c:axId val="349910528"/>
        <c:scaling>
          <c:orientation val="maxMin"/>
        </c:scaling>
        <c:delete val="1"/>
        <c:axPos val="l"/>
        <c:numFmt formatCode="General" sourceLinked="0"/>
        <c:majorTickMark val="out"/>
        <c:minorTickMark val="none"/>
        <c:tickLblPos val="nextTo"/>
        <c:crossAx val="349912064"/>
        <c:crosses val="autoZero"/>
        <c:auto val="1"/>
        <c:lblAlgn val="ctr"/>
        <c:lblOffset val="100"/>
        <c:noMultiLvlLbl val="0"/>
      </c:catAx>
      <c:valAx>
        <c:axId val="349912064"/>
        <c:scaling>
          <c:orientation val="minMax"/>
          <c:max val="100"/>
          <c:min val="0"/>
        </c:scaling>
        <c:delete val="1"/>
        <c:axPos val="t"/>
        <c:numFmt formatCode="General" sourceLinked="1"/>
        <c:majorTickMark val="out"/>
        <c:minorTickMark val="none"/>
        <c:tickLblPos val="nextTo"/>
        <c:crossAx val="349910528"/>
        <c:crosses val="autoZero"/>
        <c:crossBetween val="between"/>
      </c:valAx>
    </c:plotArea>
    <c:plotVisOnly val="1"/>
    <c:dispBlanksAs val="gap"/>
    <c:showDLblsOverMax val="0"/>
  </c:chart>
  <c:txPr>
    <a:bodyPr/>
    <a:lstStyle/>
    <a:p>
      <a:pPr>
        <a:defRPr sz="1000">
          <a:latin typeface="+mj-lt"/>
          <a:cs typeface="Segoe UI" panose="020B0502040204020203" pitchFamily="34" charset="0"/>
        </a:defRPr>
      </a:pPr>
      <a:endParaRPr lang="cs-CZ"/>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054639661615676E-2"/>
          <c:y val="0"/>
          <c:w val="0.97526603324268313"/>
          <c:h val="0.99965083807853561"/>
        </c:manualLayout>
      </c:layout>
      <c:barChart>
        <c:barDir val="bar"/>
        <c:grouping val="clustered"/>
        <c:varyColors val="0"/>
        <c:ser>
          <c:idx val="0"/>
          <c:order val="0"/>
          <c:spPr>
            <a:solidFill>
              <a:srgbClr val="6C488E"/>
            </a:solidFill>
            <a:ln w="3175">
              <a:noFill/>
            </a:ln>
            <a:effectLst>
              <a:outerShdw blurRad="50800" dist="38100" dir="2700000" algn="tl" rotWithShape="0">
                <a:prstClr val="black">
                  <a:alpha val="40000"/>
                </a:prstClr>
              </a:outerShdw>
            </a:effectLst>
            <a:scene3d>
              <a:camera prst="orthographicFront"/>
              <a:lightRig rig="threePt" dir="t"/>
            </a:scene3d>
            <a:sp3d/>
          </c:spPr>
          <c:invertIfNegative val="0"/>
          <c:dPt>
            <c:idx val="1"/>
            <c:invertIfNegative val="0"/>
            <c:bubble3D val="0"/>
            <c:extLst>
              <c:ext xmlns:c16="http://schemas.microsoft.com/office/drawing/2014/chart" uri="{C3380CC4-5D6E-409C-BE32-E72D297353CC}">
                <c16:uniqueId val="{00000000-05C3-4B0E-848E-797C0BB7F63D}"/>
              </c:ext>
            </c:extLst>
          </c:dPt>
          <c:dPt>
            <c:idx val="4"/>
            <c:invertIfNegative val="0"/>
            <c:bubble3D val="0"/>
            <c:extLst>
              <c:ext xmlns:c16="http://schemas.microsoft.com/office/drawing/2014/chart" uri="{C3380CC4-5D6E-409C-BE32-E72D297353CC}">
                <c16:uniqueId val="{00000001-05C3-4B0E-848E-797C0BB7F63D}"/>
              </c:ext>
            </c:extLst>
          </c:dPt>
          <c:dPt>
            <c:idx val="6"/>
            <c:invertIfNegative val="0"/>
            <c:bubble3D val="0"/>
            <c:extLst>
              <c:ext xmlns:c16="http://schemas.microsoft.com/office/drawing/2014/chart" uri="{C3380CC4-5D6E-409C-BE32-E72D297353CC}">
                <c16:uniqueId val="{00000002-05C3-4B0E-848E-797C0BB7F63D}"/>
              </c:ext>
            </c:extLst>
          </c:dPt>
          <c:dPt>
            <c:idx val="8"/>
            <c:invertIfNegative val="0"/>
            <c:bubble3D val="0"/>
            <c:extLst>
              <c:ext xmlns:c16="http://schemas.microsoft.com/office/drawing/2014/chart" uri="{C3380CC4-5D6E-409C-BE32-E72D297353CC}">
                <c16:uniqueId val="{00000003-05C3-4B0E-848E-797C0BB7F63D}"/>
              </c:ext>
            </c:extLst>
          </c:dPt>
          <c:dPt>
            <c:idx val="9"/>
            <c:invertIfNegative val="0"/>
            <c:bubble3D val="0"/>
            <c:extLst>
              <c:ext xmlns:c16="http://schemas.microsoft.com/office/drawing/2014/chart" uri="{C3380CC4-5D6E-409C-BE32-E72D297353CC}">
                <c16:uniqueId val="{00000004-05C3-4B0E-848E-797C0BB7F63D}"/>
              </c:ext>
            </c:extLst>
          </c:dPt>
          <c:dPt>
            <c:idx val="10"/>
            <c:invertIfNegative val="0"/>
            <c:bubble3D val="0"/>
            <c:extLst>
              <c:ext xmlns:c16="http://schemas.microsoft.com/office/drawing/2014/chart" uri="{C3380CC4-5D6E-409C-BE32-E72D297353CC}">
                <c16:uniqueId val="{00000005-05C3-4B0E-848E-797C0BB7F63D}"/>
              </c:ext>
            </c:extLst>
          </c:dPt>
          <c:dPt>
            <c:idx val="11"/>
            <c:invertIfNegative val="0"/>
            <c:bubble3D val="0"/>
            <c:extLst>
              <c:ext xmlns:c16="http://schemas.microsoft.com/office/drawing/2014/chart" uri="{C3380CC4-5D6E-409C-BE32-E72D297353CC}">
                <c16:uniqueId val="{00000006-05C3-4B0E-848E-797C0BB7F63D}"/>
              </c:ext>
            </c:extLst>
          </c:dPt>
          <c:dPt>
            <c:idx val="12"/>
            <c:invertIfNegative val="0"/>
            <c:bubble3D val="0"/>
            <c:extLst>
              <c:ext xmlns:c16="http://schemas.microsoft.com/office/drawing/2014/chart" uri="{C3380CC4-5D6E-409C-BE32-E72D297353CC}">
                <c16:uniqueId val="{00000007-05C3-4B0E-848E-797C0BB7F63D}"/>
              </c:ext>
            </c:extLst>
          </c:dPt>
          <c:dPt>
            <c:idx val="13"/>
            <c:invertIfNegative val="0"/>
            <c:bubble3D val="0"/>
            <c:extLst>
              <c:ext xmlns:c16="http://schemas.microsoft.com/office/drawing/2014/chart" uri="{C3380CC4-5D6E-409C-BE32-E72D297353CC}">
                <c16:uniqueId val="{00000008-05C3-4B0E-848E-797C0BB7F63D}"/>
              </c:ext>
            </c:extLst>
          </c:dPt>
          <c:dPt>
            <c:idx val="15"/>
            <c:invertIfNegative val="0"/>
            <c:bubble3D val="0"/>
            <c:extLst>
              <c:ext xmlns:c16="http://schemas.microsoft.com/office/drawing/2014/chart" uri="{C3380CC4-5D6E-409C-BE32-E72D297353CC}">
                <c16:uniqueId val="{00000009-05C3-4B0E-848E-797C0BB7F63D}"/>
              </c:ext>
            </c:extLst>
          </c:dPt>
          <c:dLbls>
            <c:numFmt formatCode="0&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skvělý – nemáme žádné konflikty a všechno o sobě jim říkám,</c:v>
                </c:pt>
                <c:pt idx="1">
                  <c:v>velmi dobrý – nemáme žádné konflikty a důležité věci o sobě</c:v>
                </c:pt>
                <c:pt idx="2">
                  <c:v>dobrý – občas se pohádáme nebo něčemu nerozumí, ale jinak se</c:v>
                </c:pt>
                <c:pt idx="3">
                  <c:v>nic moc – často se hádáme a skoro nic o sobě jim neříkám</c:v>
                </c:pt>
                <c:pt idx="4">
                  <c:v>špatný – máme spoustu konfliktů, nic spolu neřešíme</c:v>
                </c:pt>
              </c:strCache>
            </c:strRef>
          </c:cat>
          <c:val>
            <c:numRef>
              <c:f>Sheet1!$B$2:$B$6</c:f>
              <c:numCache>
                <c:formatCode>General</c:formatCode>
                <c:ptCount val="5"/>
                <c:pt idx="0">
                  <c:v>21</c:v>
                </c:pt>
                <c:pt idx="1">
                  <c:v>31</c:v>
                </c:pt>
                <c:pt idx="2">
                  <c:v>37</c:v>
                </c:pt>
                <c:pt idx="3">
                  <c:v>9</c:v>
                </c:pt>
                <c:pt idx="4">
                  <c:v>2</c:v>
                </c:pt>
              </c:numCache>
            </c:numRef>
          </c:val>
          <c:extLst>
            <c:ext xmlns:c16="http://schemas.microsoft.com/office/drawing/2014/chart" uri="{C3380CC4-5D6E-409C-BE32-E72D297353CC}">
              <c16:uniqueId val="{0000000A-05C3-4B0E-848E-797C0BB7F63D}"/>
            </c:ext>
          </c:extLst>
        </c:ser>
        <c:dLbls>
          <c:showLegendKey val="0"/>
          <c:showVal val="0"/>
          <c:showCatName val="0"/>
          <c:showSerName val="0"/>
          <c:showPercent val="0"/>
          <c:showBubbleSize val="0"/>
        </c:dLbls>
        <c:gapWidth val="60"/>
        <c:axId val="503440896"/>
        <c:axId val="503442432"/>
      </c:barChart>
      <c:catAx>
        <c:axId val="503440896"/>
        <c:scaling>
          <c:orientation val="maxMin"/>
        </c:scaling>
        <c:delete val="1"/>
        <c:axPos val="l"/>
        <c:numFmt formatCode="General" sourceLinked="0"/>
        <c:majorTickMark val="out"/>
        <c:minorTickMark val="none"/>
        <c:tickLblPos val="nextTo"/>
        <c:crossAx val="503442432"/>
        <c:crosses val="autoZero"/>
        <c:auto val="1"/>
        <c:lblAlgn val="ctr"/>
        <c:lblOffset val="100"/>
        <c:noMultiLvlLbl val="0"/>
      </c:catAx>
      <c:valAx>
        <c:axId val="503442432"/>
        <c:scaling>
          <c:orientation val="minMax"/>
          <c:max val="100"/>
          <c:min val="0"/>
        </c:scaling>
        <c:delete val="1"/>
        <c:axPos val="t"/>
        <c:numFmt formatCode="General" sourceLinked="1"/>
        <c:majorTickMark val="out"/>
        <c:minorTickMark val="none"/>
        <c:tickLblPos val="nextTo"/>
        <c:crossAx val="503440896"/>
        <c:crosses val="autoZero"/>
        <c:crossBetween val="between"/>
      </c:valAx>
      <c:spPr>
        <a:noFill/>
      </c:spPr>
    </c:plotArea>
    <c:plotVisOnly val="1"/>
    <c:dispBlanksAs val="gap"/>
    <c:showDLblsOverMax val="0"/>
  </c:chart>
  <c:spPr>
    <a:noFill/>
  </c:spPr>
  <c:txPr>
    <a:bodyPr/>
    <a:lstStyle/>
    <a:p>
      <a:pPr>
        <a:defRPr sz="1000">
          <a:latin typeface="Calibri" pitchFamily="34" charset="0"/>
          <a:cs typeface="Segoe UI" panose="020B0502040204020203" pitchFamily="34" charset="0"/>
        </a:defRPr>
      </a:pPr>
      <a:endParaRPr lang="cs-CZ"/>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794655890948"/>
          <c:y val="7.5686999241358924E-2"/>
          <c:w val="0.65442986954937821"/>
          <c:h val="0.61663246746409694"/>
        </c:manualLayout>
      </c:layout>
      <c:doughnutChart>
        <c:varyColors val="1"/>
        <c:ser>
          <c:idx val="0"/>
          <c:order val="0"/>
          <c:tx>
            <c:strRef>
              <c:f>List1!$B$1</c:f>
              <c:strCache>
                <c:ptCount val="1"/>
                <c:pt idx="0">
                  <c:v>xxx</c:v>
                </c:pt>
              </c:strCache>
            </c:strRef>
          </c:tx>
          <c:dPt>
            <c:idx val="0"/>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1-9428-4A94-80A6-AD145877B283}"/>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9428-4A94-80A6-AD145877B283}"/>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9428-4A94-80A6-AD145877B283}"/>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9428-4A94-80A6-AD145877B28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428-4A94-80A6-AD145877B283}"/>
              </c:ext>
            </c:extLst>
          </c:dPt>
          <c:dLbls>
            <c:dLbl>
              <c:idx val="0"/>
              <c:layout>
                <c:manualLayout>
                  <c:x val="9.0055405924930796E-4"/>
                  <c:y val="-5.21115481546030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28-4A94-80A6-AD145877B283}"/>
                </c:ext>
              </c:extLst>
            </c:dLbl>
            <c:dLbl>
              <c:idx val="1"/>
              <c:layout>
                <c:manualLayout>
                  <c:x val="7.3183589622939499E-3"/>
                  <c:y val="-7.55827700056119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428-4A94-80A6-AD145877B283}"/>
                </c:ext>
              </c:extLst>
            </c:dLbl>
            <c:dLbl>
              <c:idx val="2"/>
              <c:layout>
                <c:manualLayout>
                  <c:x val="5.940600430142582E-3"/>
                  <c:y val="-6.39470523117504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428-4A94-80A6-AD145877B283}"/>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j-lt"/>
                    <a:ea typeface="+mn-ea"/>
                    <a:cs typeface="+mn-cs"/>
                  </a:defRPr>
                </a:pPr>
                <a:endParaRPr lang="cs-CZ"/>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List1!$A$2:$A$5</c:f>
              <c:strCache>
                <c:ptCount val="4"/>
                <c:pt idx="0">
                  <c:v>Velmi se o to zajímám</c:v>
                </c:pt>
                <c:pt idx="1">
                  <c:v>Trochu se o to zajímám</c:v>
                </c:pt>
                <c:pt idx="2">
                  <c:v>Moc o tom nevím</c:v>
                </c:pt>
                <c:pt idx="3">
                  <c:v>Vůbec nic o tom nevím</c:v>
                </c:pt>
              </c:strCache>
            </c:strRef>
          </c:cat>
          <c:val>
            <c:numRef>
              <c:f>List1!$B$2:$B$5</c:f>
              <c:numCache>
                <c:formatCode>General</c:formatCode>
                <c:ptCount val="4"/>
                <c:pt idx="0">
                  <c:v>48</c:v>
                </c:pt>
                <c:pt idx="1">
                  <c:v>31</c:v>
                </c:pt>
                <c:pt idx="2">
                  <c:v>14</c:v>
                </c:pt>
                <c:pt idx="3">
                  <c:v>7</c:v>
                </c:pt>
              </c:numCache>
            </c:numRef>
          </c:val>
          <c:extLst>
            <c:ext xmlns:c16="http://schemas.microsoft.com/office/drawing/2014/chart" uri="{C3380CC4-5D6E-409C-BE32-E72D297353CC}">
              <c16:uniqueId val="{0000000A-9428-4A94-80A6-AD145877B283}"/>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17842012652188971"/>
          <c:y val="0.75552524202577509"/>
          <c:w val="0.81455807235888522"/>
          <c:h val="0.2293932179983865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j-lt"/>
              <a:ea typeface="+mn-ea"/>
              <a:cs typeface="+mn-cs"/>
            </a:defRPr>
          </a:pPr>
          <a:endParaRPr lang="cs-CZ"/>
        </a:p>
      </c:txPr>
    </c:legend>
    <c:plotVisOnly val="1"/>
    <c:dispBlanksAs val="gap"/>
    <c:showDLblsOverMax val="0"/>
  </c:chart>
  <c:spPr>
    <a:noFill/>
    <a:ln>
      <a:noFill/>
    </a:ln>
    <a:effectLst/>
  </c:spPr>
  <c:txPr>
    <a:bodyPr/>
    <a:lstStyle/>
    <a:p>
      <a:pPr>
        <a:defRPr>
          <a:latin typeface="+mj-lt"/>
        </a:defRPr>
      </a:pPr>
      <a:endParaRPr lang="cs-CZ"/>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794655890948"/>
          <c:y val="7.5686999241358924E-2"/>
          <c:w val="0.65442986954937821"/>
          <c:h val="0.61663246746409694"/>
        </c:manualLayout>
      </c:layout>
      <c:doughnutChart>
        <c:varyColors val="1"/>
        <c:ser>
          <c:idx val="0"/>
          <c:order val="0"/>
          <c:tx>
            <c:strRef>
              <c:f>List1!$B$1</c:f>
              <c:strCache>
                <c:ptCount val="1"/>
                <c:pt idx="0">
                  <c:v>xxx</c:v>
                </c:pt>
              </c:strCache>
            </c:strRef>
          </c:tx>
          <c:dPt>
            <c:idx val="0"/>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1-2A25-4CB1-8CD4-0C0F361FF107}"/>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2A25-4CB1-8CD4-0C0F361FF107}"/>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2A25-4CB1-8CD4-0C0F361FF107}"/>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2A25-4CB1-8CD4-0C0F361FF10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A25-4CB1-8CD4-0C0F361FF107}"/>
              </c:ext>
            </c:extLst>
          </c:dPt>
          <c:dLbls>
            <c:dLbl>
              <c:idx val="0"/>
              <c:layout>
                <c:manualLayout>
                  <c:x val="9.0055405924930796E-4"/>
                  <c:y val="-5.21115481546030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A25-4CB1-8CD4-0C0F361FF107}"/>
                </c:ext>
              </c:extLst>
            </c:dLbl>
            <c:dLbl>
              <c:idx val="1"/>
              <c:layout>
                <c:manualLayout>
                  <c:x val="7.3183589622939499E-3"/>
                  <c:y val="-7.55827700056119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A25-4CB1-8CD4-0C0F361FF107}"/>
                </c:ext>
              </c:extLst>
            </c:dLbl>
            <c:dLbl>
              <c:idx val="2"/>
              <c:layout>
                <c:manualLayout>
                  <c:x val="5.940600430142582E-3"/>
                  <c:y val="-6.39470523117504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A25-4CB1-8CD4-0C0F361FF107}"/>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j-lt"/>
                    <a:ea typeface="+mn-ea"/>
                    <a:cs typeface="+mn-cs"/>
                  </a:defRPr>
                </a:pPr>
                <a:endParaRPr lang="cs-CZ"/>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List1!$A$2:$A$5</c:f>
              <c:strCache>
                <c:ptCount val="4"/>
                <c:pt idx="0">
                  <c:v>Velmi se o to zajímám</c:v>
                </c:pt>
                <c:pt idx="1">
                  <c:v>Trochu se o to zajímám</c:v>
                </c:pt>
                <c:pt idx="2">
                  <c:v>Moc o tom nevím</c:v>
                </c:pt>
                <c:pt idx="3">
                  <c:v>Vůbec nic o tom nevím</c:v>
                </c:pt>
              </c:strCache>
            </c:strRef>
          </c:cat>
          <c:val>
            <c:numRef>
              <c:f>List1!$B$2:$B$5</c:f>
              <c:numCache>
                <c:formatCode>General</c:formatCode>
                <c:ptCount val="4"/>
                <c:pt idx="0">
                  <c:v>21</c:v>
                </c:pt>
                <c:pt idx="1">
                  <c:v>42</c:v>
                </c:pt>
                <c:pt idx="2">
                  <c:v>24</c:v>
                </c:pt>
                <c:pt idx="3">
                  <c:v>12</c:v>
                </c:pt>
              </c:numCache>
            </c:numRef>
          </c:val>
          <c:extLst>
            <c:ext xmlns:c16="http://schemas.microsoft.com/office/drawing/2014/chart" uri="{C3380CC4-5D6E-409C-BE32-E72D297353CC}">
              <c16:uniqueId val="{0000000A-2A25-4CB1-8CD4-0C0F361FF107}"/>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latin typeface="+mj-lt"/>
        </a:defRPr>
      </a:pPr>
      <a:endParaRPr lang="cs-CZ"/>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381193480500488E-2"/>
          <c:y val="0.10948473404374728"/>
          <c:w val="0.39271179127739575"/>
          <c:h val="0.7701463825701651"/>
        </c:manualLayout>
      </c:layout>
      <c:doughnutChart>
        <c:varyColors val="1"/>
        <c:ser>
          <c:idx val="0"/>
          <c:order val="0"/>
          <c:tx>
            <c:strRef>
              <c:f>List1!$B$1</c:f>
              <c:strCache>
                <c:ptCount val="1"/>
                <c:pt idx="0">
                  <c:v>xxx</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346A-480B-9DC0-5DDCCF36D067}"/>
              </c:ext>
            </c:extLst>
          </c:dPt>
          <c:dPt>
            <c:idx val="1"/>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3-346A-480B-9DC0-5DDCCF36D067}"/>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346A-480B-9DC0-5DDCCF36D067}"/>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346A-480B-9DC0-5DDCCF36D06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46A-480B-9DC0-5DDCCF36D067}"/>
              </c:ext>
            </c:extLst>
          </c:dPt>
          <c:dLbls>
            <c:dLbl>
              <c:idx val="0"/>
              <c:layout>
                <c:manualLayout>
                  <c:x val="9.0055405924930796E-4"/>
                  <c:y val="-5.21115481546030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6A-480B-9DC0-5DDCCF36D067}"/>
                </c:ext>
              </c:extLst>
            </c:dLbl>
            <c:dLbl>
              <c:idx val="1"/>
              <c:layout>
                <c:manualLayout>
                  <c:x val="7.3183589622939499E-3"/>
                  <c:y val="-7.55827700056119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6A-480B-9DC0-5DDCCF36D067}"/>
                </c:ext>
              </c:extLst>
            </c:dLbl>
            <c:dLbl>
              <c:idx val="2"/>
              <c:layout>
                <c:manualLayout>
                  <c:x val="5.940600430142582E-3"/>
                  <c:y val="-6.39470523117504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46A-480B-9DC0-5DDCCF36D067}"/>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j-lt"/>
                    <a:ea typeface="+mn-ea"/>
                    <a:cs typeface="+mn-cs"/>
                  </a:defRPr>
                </a:pPr>
                <a:endParaRPr lang="cs-CZ"/>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List1!$A$2:$A$3</c:f>
              <c:strCache>
                <c:ptCount val="2"/>
                <c:pt idx="0">
                  <c:v>horší vztah </c:v>
                </c:pt>
                <c:pt idx="1">
                  <c:v>dobrý vztah</c:v>
                </c:pt>
              </c:strCache>
            </c:strRef>
          </c:cat>
          <c:val>
            <c:numRef>
              <c:f>List1!$B$2:$B$3</c:f>
              <c:numCache>
                <c:formatCode>General</c:formatCode>
                <c:ptCount val="2"/>
                <c:pt idx="0">
                  <c:v>11</c:v>
                </c:pt>
                <c:pt idx="1">
                  <c:v>89</c:v>
                </c:pt>
              </c:numCache>
            </c:numRef>
          </c:val>
          <c:extLst>
            <c:ext xmlns:c16="http://schemas.microsoft.com/office/drawing/2014/chart" uri="{C3380CC4-5D6E-409C-BE32-E72D297353CC}">
              <c16:uniqueId val="{0000000A-346A-480B-9DC0-5DDCCF36D067}"/>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53627065961062625"/>
          <c:y val="0.29634483913804027"/>
          <c:w val="0.46229890725298722"/>
          <c:h val="0.3925103585749478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cs-CZ"/>
        </a:p>
      </c:txPr>
    </c:legend>
    <c:plotVisOnly val="1"/>
    <c:dispBlanksAs val="gap"/>
    <c:showDLblsOverMax val="0"/>
  </c:chart>
  <c:spPr>
    <a:noFill/>
    <a:ln>
      <a:noFill/>
    </a:ln>
    <a:effectLst/>
  </c:spPr>
  <c:txPr>
    <a:bodyPr/>
    <a:lstStyle/>
    <a:p>
      <a:pPr>
        <a:defRPr>
          <a:latin typeface="+mj-lt"/>
        </a:defRPr>
      </a:pPr>
      <a:endParaRPr lang="cs-CZ"/>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054639661615676E-2"/>
          <c:y val="0"/>
          <c:w val="0.97526603324268313"/>
          <c:h val="0.99965083807853561"/>
        </c:manualLayout>
      </c:layout>
      <c:barChart>
        <c:barDir val="bar"/>
        <c:grouping val="clustered"/>
        <c:varyColors val="0"/>
        <c:ser>
          <c:idx val="0"/>
          <c:order val="0"/>
          <c:spPr>
            <a:solidFill>
              <a:srgbClr val="6C488E"/>
            </a:solidFill>
            <a:ln w="3175">
              <a:noFill/>
            </a:ln>
            <a:effectLst>
              <a:outerShdw blurRad="50800" dist="38100" dir="2700000" algn="tl" rotWithShape="0">
                <a:prstClr val="black">
                  <a:alpha val="40000"/>
                </a:prstClr>
              </a:outerShdw>
            </a:effectLst>
            <a:scene3d>
              <a:camera prst="orthographicFront"/>
              <a:lightRig rig="threePt" dir="t"/>
            </a:scene3d>
            <a:sp3d/>
          </c:spPr>
          <c:invertIfNegative val="0"/>
          <c:dPt>
            <c:idx val="1"/>
            <c:invertIfNegative val="0"/>
            <c:bubble3D val="0"/>
            <c:extLst>
              <c:ext xmlns:c16="http://schemas.microsoft.com/office/drawing/2014/chart" uri="{C3380CC4-5D6E-409C-BE32-E72D297353CC}">
                <c16:uniqueId val="{00000000-25DA-4B71-B363-3DAD5AE7D16C}"/>
              </c:ext>
            </c:extLst>
          </c:dPt>
          <c:dPt>
            <c:idx val="4"/>
            <c:invertIfNegative val="0"/>
            <c:bubble3D val="0"/>
            <c:extLst>
              <c:ext xmlns:c16="http://schemas.microsoft.com/office/drawing/2014/chart" uri="{C3380CC4-5D6E-409C-BE32-E72D297353CC}">
                <c16:uniqueId val="{00000001-25DA-4B71-B363-3DAD5AE7D16C}"/>
              </c:ext>
            </c:extLst>
          </c:dPt>
          <c:dPt>
            <c:idx val="6"/>
            <c:invertIfNegative val="0"/>
            <c:bubble3D val="0"/>
            <c:extLst>
              <c:ext xmlns:c16="http://schemas.microsoft.com/office/drawing/2014/chart" uri="{C3380CC4-5D6E-409C-BE32-E72D297353CC}">
                <c16:uniqueId val="{00000002-25DA-4B71-B363-3DAD5AE7D16C}"/>
              </c:ext>
            </c:extLst>
          </c:dPt>
          <c:dPt>
            <c:idx val="8"/>
            <c:invertIfNegative val="0"/>
            <c:bubble3D val="0"/>
            <c:extLst>
              <c:ext xmlns:c16="http://schemas.microsoft.com/office/drawing/2014/chart" uri="{C3380CC4-5D6E-409C-BE32-E72D297353CC}">
                <c16:uniqueId val="{00000003-25DA-4B71-B363-3DAD5AE7D16C}"/>
              </c:ext>
            </c:extLst>
          </c:dPt>
          <c:dPt>
            <c:idx val="9"/>
            <c:invertIfNegative val="0"/>
            <c:bubble3D val="0"/>
            <c:extLst>
              <c:ext xmlns:c16="http://schemas.microsoft.com/office/drawing/2014/chart" uri="{C3380CC4-5D6E-409C-BE32-E72D297353CC}">
                <c16:uniqueId val="{00000004-25DA-4B71-B363-3DAD5AE7D16C}"/>
              </c:ext>
            </c:extLst>
          </c:dPt>
          <c:dPt>
            <c:idx val="10"/>
            <c:invertIfNegative val="0"/>
            <c:bubble3D val="0"/>
            <c:extLst>
              <c:ext xmlns:c16="http://schemas.microsoft.com/office/drawing/2014/chart" uri="{C3380CC4-5D6E-409C-BE32-E72D297353CC}">
                <c16:uniqueId val="{00000005-25DA-4B71-B363-3DAD5AE7D16C}"/>
              </c:ext>
            </c:extLst>
          </c:dPt>
          <c:dPt>
            <c:idx val="11"/>
            <c:invertIfNegative val="0"/>
            <c:bubble3D val="0"/>
            <c:extLst>
              <c:ext xmlns:c16="http://schemas.microsoft.com/office/drawing/2014/chart" uri="{C3380CC4-5D6E-409C-BE32-E72D297353CC}">
                <c16:uniqueId val="{00000006-25DA-4B71-B363-3DAD5AE7D16C}"/>
              </c:ext>
            </c:extLst>
          </c:dPt>
          <c:dPt>
            <c:idx val="12"/>
            <c:invertIfNegative val="0"/>
            <c:bubble3D val="0"/>
            <c:extLst>
              <c:ext xmlns:c16="http://schemas.microsoft.com/office/drawing/2014/chart" uri="{C3380CC4-5D6E-409C-BE32-E72D297353CC}">
                <c16:uniqueId val="{00000007-25DA-4B71-B363-3DAD5AE7D16C}"/>
              </c:ext>
            </c:extLst>
          </c:dPt>
          <c:dPt>
            <c:idx val="13"/>
            <c:invertIfNegative val="0"/>
            <c:bubble3D val="0"/>
            <c:extLst>
              <c:ext xmlns:c16="http://schemas.microsoft.com/office/drawing/2014/chart" uri="{C3380CC4-5D6E-409C-BE32-E72D297353CC}">
                <c16:uniqueId val="{00000008-25DA-4B71-B363-3DAD5AE7D16C}"/>
              </c:ext>
            </c:extLst>
          </c:dPt>
          <c:dPt>
            <c:idx val="15"/>
            <c:invertIfNegative val="0"/>
            <c:bubble3D val="0"/>
            <c:extLst>
              <c:ext xmlns:c16="http://schemas.microsoft.com/office/drawing/2014/chart" uri="{C3380CC4-5D6E-409C-BE32-E72D297353CC}">
                <c16:uniqueId val="{00000009-25DA-4B71-B363-3DAD5AE7D16C}"/>
              </c:ext>
            </c:extLst>
          </c:dPt>
          <c:dLbls>
            <c:numFmt formatCode="0&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Linka důvěry / bezpečí / psychické pomoci.</c:v>
                </c:pt>
                <c:pt idx="1">
                  <c:v>Učitel nebo učitelka ze školy.</c:v>
                </c:pt>
                <c:pt idx="2">
                  <c:v>Psychoterapeut*ka.</c:v>
                </c:pt>
                <c:pt idx="3">
                  <c:v>Rodiče.</c:v>
                </c:pt>
                <c:pt idx="4">
                  <c:v>Někdo blízký další z mého okolí kromě rodičů a sourozenců.</c:v>
                </c:pt>
                <c:pt idx="5">
                  <c:v>Bratr nebo sestra.</c:v>
                </c:pt>
                <c:pt idx="6">
                  <c:v>Dětské psycholog*žka.</c:v>
                </c:pt>
                <c:pt idx="7">
                  <c:v>Někdo ze školního poradenského pracoviště: školní psycholog, metodička nebo výchovný poradce*kyně.</c:v>
                </c:pt>
                <c:pt idx="8">
                  <c:v>Dětský psychiatr*ička.</c:v>
                </c:pt>
                <c:pt idx="9">
                  <c:v>Pedagogická nebo pedagogicko-psychologická poradna.</c:v>
                </c:pt>
                <c:pt idx="10">
                  <c:v>Asistent*ka pedagoga.</c:v>
                </c:pt>
                <c:pt idx="11">
                  <c:v>Sportovní trenér*ka nebo vedoucí zájmového kroužku.</c:v>
                </c:pt>
                <c:pt idx="12">
                  <c:v>Dětský/praktický lékař*ka.</c:v>
                </c:pt>
                <c:pt idx="13">
                  <c:v>Jiné</c:v>
                </c:pt>
              </c:strCache>
            </c:strRef>
          </c:cat>
          <c:val>
            <c:numRef>
              <c:f>Sheet1!$B$2:$B$15</c:f>
              <c:numCache>
                <c:formatCode>General</c:formatCode>
                <c:ptCount val="14"/>
                <c:pt idx="0">
                  <c:v>35</c:v>
                </c:pt>
                <c:pt idx="1">
                  <c:v>30</c:v>
                </c:pt>
                <c:pt idx="2">
                  <c:v>30</c:v>
                </c:pt>
                <c:pt idx="3">
                  <c:v>26</c:v>
                </c:pt>
                <c:pt idx="4">
                  <c:v>24</c:v>
                </c:pt>
                <c:pt idx="5">
                  <c:v>21</c:v>
                </c:pt>
                <c:pt idx="6">
                  <c:v>21</c:v>
                </c:pt>
                <c:pt idx="7">
                  <c:v>19</c:v>
                </c:pt>
                <c:pt idx="8">
                  <c:v>16</c:v>
                </c:pt>
                <c:pt idx="9">
                  <c:v>16</c:v>
                </c:pt>
                <c:pt idx="10">
                  <c:v>16</c:v>
                </c:pt>
                <c:pt idx="11">
                  <c:v>5</c:v>
                </c:pt>
                <c:pt idx="12">
                  <c:v>0</c:v>
                </c:pt>
                <c:pt idx="13">
                  <c:v>3</c:v>
                </c:pt>
              </c:numCache>
            </c:numRef>
          </c:val>
          <c:extLst>
            <c:ext xmlns:c16="http://schemas.microsoft.com/office/drawing/2014/chart" uri="{C3380CC4-5D6E-409C-BE32-E72D297353CC}">
              <c16:uniqueId val="{0000000A-25DA-4B71-B363-3DAD5AE7D16C}"/>
            </c:ext>
          </c:extLst>
        </c:ser>
        <c:dLbls>
          <c:showLegendKey val="0"/>
          <c:showVal val="0"/>
          <c:showCatName val="0"/>
          <c:showSerName val="0"/>
          <c:showPercent val="0"/>
          <c:showBubbleSize val="0"/>
        </c:dLbls>
        <c:gapWidth val="60"/>
        <c:axId val="503440896"/>
        <c:axId val="503442432"/>
      </c:barChart>
      <c:catAx>
        <c:axId val="503440896"/>
        <c:scaling>
          <c:orientation val="maxMin"/>
        </c:scaling>
        <c:delete val="1"/>
        <c:axPos val="l"/>
        <c:numFmt formatCode="General" sourceLinked="0"/>
        <c:majorTickMark val="out"/>
        <c:minorTickMark val="none"/>
        <c:tickLblPos val="nextTo"/>
        <c:crossAx val="503442432"/>
        <c:crosses val="autoZero"/>
        <c:auto val="1"/>
        <c:lblAlgn val="ctr"/>
        <c:lblOffset val="100"/>
        <c:noMultiLvlLbl val="0"/>
      </c:catAx>
      <c:valAx>
        <c:axId val="503442432"/>
        <c:scaling>
          <c:orientation val="minMax"/>
          <c:max val="100"/>
          <c:min val="0"/>
        </c:scaling>
        <c:delete val="1"/>
        <c:axPos val="t"/>
        <c:numFmt formatCode="General" sourceLinked="1"/>
        <c:majorTickMark val="out"/>
        <c:minorTickMark val="none"/>
        <c:tickLblPos val="nextTo"/>
        <c:crossAx val="503440896"/>
        <c:crosses val="autoZero"/>
        <c:crossBetween val="between"/>
      </c:valAx>
      <c:spPr>
        <a:noFill/>
      </c:spPr>
    </c:plotArea>
    <c:plotVisOnly val="1"/>
    <c:dispBlanksAs val="gap"/>
    <c:showDLblsOverMax val="0"/>
  </c:chart>
  <c:spPr>
    <a:noFill/>
  </c:spPr>
  <c:txPr>
    <a:bodyPr/>
    <a:lstStyle/>
    <a:p>
      <a:pPr>
        <a:defRPr sz="1000">
          <a:latin typeface="Calibri" pitchFamily="34" charset="0"/>
          <a:cs typeface="Segoe UI" panose="020B0502040204020203" pitchFamily="34" charset="0"/>
        </a:defRPr>
      </a:pPr>
      <a:endParaRPr lang="cs-CZ"/>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054639661615676E-2"/>
          <c:y val="0"/>
          <c:w val="0.97526603324268313"/>
          <c:h val="0.99965083807853561"/>
        </c:manualLayout>
      </c:layout>
      <c:barChart>
        <c:barDir val="bar"/>
        <c:grouping val="clustered"/>
        <c:varyColors val="0"/>
        <c:ser>
          <c:idx val="0"/>
          <c:order val="0"/>
          <c:spPr>
            <a:solidFill>
              <a:srgbClr val="6C488E"/>
            </a:solidFill>
            <a:ln w="3175">
              <a:noFill/>
            </a:ln>
            <a:effectLst>
              <a:outerShdw blurRad="50800" dist="38100" dir="2700000" algn="tl" rotWithShape="0">
                <a:prstClr val="black">
                  <a:alpha val="40000"/>
                </a:prstClr>
              </a:outerShdw>
            </a:effectLst>
            <a:scene3d>
              <a:camera prst="orthographicFront"/>
              <a:lightRig rig="threePt" dir="t"/>
            </a:scene3d>
            <a:sp3d/>
          </c:spPr>
          <c:invertIfNegative val="0"/>
          <c:dPt>
            <c:idx val="1"/>
            <c:invertIfNegative val="0"/>
            <c:bubble3D val="0"/>
            <c:extLst>
              <c:ext xmlns:c16="http://schemas.microsoft.com/office/drawing/2014/chart" uri="{C3380CC4-5D6E-409C-BE32-E72D297353CC}">
                <c16:uniqueId val="{00000000-0B28-4088-A0D1-BB629AB41A35}"/>
              </c:ext>
            </c:extLst>
          </c:dPt>
          <c:dPt>
            <c:idx val="4"/>
            <c:invertIfNegative val="0"/>
            <c:bubble3D val="0"/>
            <c:extLst>
              <c:ext xmlns:c16="http://schemas.microsoft.com/office/drawing/2014/chart" uri="{C3380CC4-5D6E-409C-BE32-E72D297353CC}">
                <c16:uniqueId val="{00000001-0B28-4088-A0D1-BB629AB41A35}"/>
              </c:ext>
            </c:extLst>
          </c:dPt>
          <c:dPt>
            <c:idx val="6"/>
            <c:invertIfNegative val="0"/>
            <c:bubble3D val="0"/>
            <c:extLst>
              <c:ext xmlns:c16="http://schemas.microsoft.com/office/drawing/2014/chart" uri="{C3380CC4-5D6E-409C-BE32-E72D297353CC}">
                <c16:uniqueId val="{00000002-0B28-4088-A0D1-BB629AB41A35}"/>
              </c:ext>
            </c:extLst>
          </c:dPt>
          <c:dPt>
            <c:idx val="8"/>
            <c:invertIfNegative val="0"/>
            <c:bubble3D val="0"/>
            <c:extLst>
              <c:ext xmlns:c16="http://schemas.microsoft.com/office/drawing/2014/chart" uri="{C3380CC4-5D6E-409C-BE32-E72D297353CC}">
                <c16:uniqueId val="{00000003-0B28-4088-A0D1-BB629AB41A35}"/>
              </c:ext>
            </c:extLst>
          </c:dPt>
          <c:dPt>
            <c:idx val="9"/>
            <c:invertIfNegative val="0"/>
            <c:bubble3D val="0"/>
            <c:extLst>
              <c:ext xmlns:c16="http://schemas.microsoft.com/office/drawing/2014/chart" uri="{C3380CC4-5D6E-409C-BE32-E72D297353CC}">
                <c16:uniqueId val="{00000004-0B28-4088-A0D1-BB629AB41A35}"/>
              </c:ext>
            </c:extLst>
          </c:dPt>
          <c:dPt>
            <c:idx val="10"/>
            <c:invertIfNegative val="0"/>
            <c:bubble3D val="0"/>
            <c:extLst>
              <c:ext xmlns:c16="http://schemas.microsoft.com/office/drawing/2014/chart" uri="{C3380CC4-5D6E-409C-BE32-E72D297353CC}">
                <c16:uniqueId val="{00000005-0B28-4088-A0D1-BB629AB41A35}"/>
              </c:ext>
            </c:extLst>
          </c:dPt>
          <c:dPt>
            <c:idx val="11"/>
            <c:invertIfNegative val="0"/>
            <c:bubble3D val="0"/>
            <c:extLst>
              <c:ext xmlns:c16="http://schemas.microsoft.com/office/drawing/2014/chart" uri="{C3380CC4-5D6E-409C-BE32-E72D297353CC}">
                <c16:uniqueId val="{00000006-0B28-4088-A0D1-BB629AB41A35}"/>
              </c:ext>
            </c:extLst>
          </c:dPt>
          <c:dPt>
            <c:idx val="12"/>
            <c:invertIfNegative val="0"/>
            <c:bubble3D val="0"/>
            <c:extLst>
              <c:ext xmlns:c16="http://schemas.microsoft.com/office/drawing/2014/chart" uri="{C3380CC4-5D6E-409C-BE32-E72D297353CC}">
                <c16:uniqueId val="{00000007-0B28-4088-A0D1-BB629AB41A35}"/>
              </c:ext>
            </c:extLst>
          </c:dPt>
          <c:dPt>
            <c:idx val="13"/>
            <c:invertIfNegative val="0"/>
            <c:bubble3D val="0"/>
            <c:extLst>
              <c:ext xmlns:c16="http://schemas.microsoft.com/office/drawing/2014/chart" uri="{C3380CC4-5D6E-409C-BE32-E72D297353CC}">
                <c16:uniqueId val="{00000008-0B28-4088-A0D1-BB629AB41A35}"/>
              </c:ext>
            </c:extLst>
          </c:dPt>
          <c:dPt>
            <c:idx val="15"/>
            <c:invertIfNegative val="0"/>
            <c:bubble3D val="0"/>
            <c:extLst>
              <c:ext xmlns:c16="http://schemas.microsoft.com/office/drawing/2014/chart" uri="{C3380CC4-5D6E-409C-BE32-E72D297353CC}">
                <c16:uniqueId val="{00000009-0B28-4088-A0D1-BB629AB41A35}"/>
              </c:ext>
            </c:extLst>
          </c:dPt>
          <c:dLbls>
            <c:numFmt formatCode="0&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Linka důvěry / bezpečí / psychické pomoci.</c:v>
                </c:pt>
                <c:pt idx="1">
                  <c:v>Učitel nebo učitelka ze školy.</c:v>
                </c:pt>
                <c:pt idx="2">
                  <c:v>Psychoterapeut*ka.</c:v>
                </c:pt>
                <c:pt idx="3">
                  <c:v>Rodiče.</c:v>
                </c:pt>
                <c:pt idx="4">
                  <c:v>Někdo blízký další z mého okolí kromě rodičů a sourozenců.</c:v>
                </c:pt>
                <c:pt idx="5">
                  <c:v>Bratr nebo sestra.</c:v>
                </c:pt>
                <c:pt idx="6">
                  <c:v>Dětské psycholog*žka.</c:v>
                </c:pt>
                <c:pt idx="7">
                  <c:v>Někdo ze školního poradenského pracoviště: školní psycholog, metodička nebo výchovný poradce*kyně.</c:v>
                </c:pt>
                <c:pt idx="8">
                  <c:v>Dětský psychiatr*ička.</c:v>
                </c:pt>
                <c:pt idx="9">
                  <c:v>Pedagogická nebo pedagogicko-psychologická poradna.</c:v>
                </c:pt>
                <c:pt idx="10">
                  <c:v>Asistent*ka pedagoga.</c:v>
                </c:pt>
                <c:pt idx="11">
                  <c:v>Sportovní trenér*ka nebo vedoucí zájmového kroužku.</c:v>
                </c:pt>
                <c:pt idx="12">
                  <c:v>Dětský/praktický lékař*ka.</c:v>
                </c:pt>
                <c:pt idx="13">
                  <c:v>Jiné</c:v>
                </c:pt>
              </c:strCache>
            </c:strRef>
          </c:cat>
          <c:val>
            <c:numRef>
              <c:f>Sheet1!$B$2:$B$15</c:f>
              <c:numCache>
                <c:formatCode>General</c:formatCode>
                <c:ptCount val="14"/>
                <c:pt idx="0">
                  <c:v>20</c:v>
                </c:pt>
                <c:pt idx="1">
                  <c:v>30</c:v>
                </c:pt>
                <c:pt idx="2">
                  <c:v>17</c:v>
                </c:pt>
                <c:pt idx="3">
                  <c:v>68</c:v>
                </c:pt>
                <c:pt idx="4">
                  <c:v>22</c:v>
                </c:pt>
                <c:pt idx="5">
                  <c:v>21</c:v>
                </c:pt>
                <c:pt idx="6">
                  <c:v>15</c:v>
                </c:pt>
                <c:pt idx="7">
                  <c:v>24</c:v>
                </c:pt>
                <c:pt idx="8">
                  <c:v>12</c:v>
                </c:pt>
                <c:pt idx="9">
                  <c:v>12</c:v>
                </c:pt>
                <c:pt idx="10">
                  <c:v>10</c:v>
                </c:pt>
                <c:pt idx="11">
                  <c:v>5</c:v>
                </c:pt>
                <c:pt idx="12">
                  <c:v>2</c:v>
                </c:pt>
                <c:pt idx="13">
                  <c:v>3</c:v>
                </c:pt>
              </c:numCache>
            </c:numRef>
          </c:val>
          <c:extLst>
            <c:ext xmlns:c16="http://schemas.microsoft.com/office/drawing/2014/chart" uri="{C3380CC4-5D6E-409C-BE32-E72D297353CC}">
              <c16:uniqueId val="{0000000A-0B28-4088-A0D1-BB629AB41A35}"/>
            </c:ext>
          </c:extLst>
        </c:ser>
        <c:dLbls>
          <c:showLegendKey val="0"/>
          <c:showVal val="0"/>
          <c:showCatName val="0"/>
          <c:showSerName val="0"/>
          <c:showPercent val="0"/>
          <c:showBubbleSize val="0"/>
        </c:dLbls>
        <c:gapWidth val="60"/>
        <c:axId val="503440896"/>
        <c:axId val="503442432"/>
      </c:barChart>
      <c:catAx>
        <c:axId val="503440896"/>
        <c:scaling>
          <c:orientation val="maxMin"/>
        </c:scaling>
        <c:delete val="1"/>
        <c:axPos val="l"/>
        <c:numFmt formatCode="General" sourceLinked="0"/>
        <c:majorTickMark val="out"/>
        <c:minorTickMark val="none"/>
        <c:tickLblPos val="nextTo"/>
        <c:crossAx val="503442432"/>
        <c:crosses val="autoZero"/>
        <c:auto val="1"/>
        <c:lblAlgn val="ctr"/>
        <c:lblOffset val="100"/>
        <c:noMultiLvlLbl val="0"/>
      </c:catAx>
      <c:valAx>
        <c:axId val="503442432"/>
        <c:scaling>
          <c:orientation val="minMax"/>
          <c:max val="100"/>
          <c:min val="0"/>
        </c:scaling>
        <c:delete val="1"/>
        <c:axPos val="t"/>
        <c:numFmt formatCode="General" sourceLinked="1"/>
        <c:majorTickMark val="out"/>
        <c:minorTickMark val="none"/>
        <c:tickLblPos val="nextTo"/>
        <c:crossAx val="503440896"/>
        <c:crosses val="autoZero"/>
        <c:crossBetween val="between"/>
      </c:valAx>
      <c:spPr>
        <a:noFill/>
      </c:spPr>
    </c:plotArea>
    <c:plotVisOnly val="1"/>
    <c:dispBlanksAs val="gap"/>
    <c:showDLblsOverMax val="0"/>
  </c:chart>
  <c:spPr>
    <a:noFill/>
  </c:spPr>
  <c:txPr>
    <a:bodyPr/>
    <a:lstStyle/>
    <a:p>
      <a:pPr>
        <a:defRPr sz="1000">
          <a:latin typeface="Calibri" pitchFamily="34" charset="0"/>
          <a:cs typeface="Segoe UI" panose="020B0502040204020203" pitchFamily="34" charset="0"/>
        </a:defRPr>
      </a:pPr>
      <a:endParaRPr lang="cs-CZ"/>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381193480500488E-2"/>
          <c:y val="0.10948473404374728"/>
          <c:w val="0.39271179127739575"/>
          <c:h val="0.7701463825701651"/>
        </c:manualLayout>
      </c:layout>
      <c:doughnutChart>
        <c:varyColors val="1"/>
        <c:ser>
          <c:idx val="0"/>
          <c:order val="0"/>
          <c:tx>
            <c:strRef>
              <c:f>List1!$B$1</c:f>
              <c:strCache>
                <c:ptCount val="1"/>
                <c:pt idx="0">
                  <c:v>xxx</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7A3E-4650-B9E9-5E0BD604EC1E}"/>
              </c:ext>
            </c:extLst>
          </c:dPt>
          <c:dPt>
            <c:idx val="1"/>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3-7A3E-4650-B9E9-5E0BD604EC1E}"/>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7A3E-4650-B9E9-5E0BD604EC1E}"/>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7A3E-4650-B9E9-5E0BD604EC1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A3E-4650-B9E9-5E0BD604EC1E}"/>
              </c:ext>
            </c:extLst>
          </c:dPt>
          <c:dLbls>
            <c:dLbl>
              <c:idx val="0"/>
              <c:layout>
                <c:manualLayout>
                  <c:x val="9.0055405924930796E-4"/>
                  <c:y val="-5.21115481546030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3E-4650-B9E9-5E0BD604EC1E}"/>
                </c:ext>
              </c:extLst>
            </c:dLbl>
            <c:dLbl>
              <c:idx val="1"/>
              <c:layout>
                <c:manualLayout>
                  <c:x val="7.3183589622939499E-3"/>
                  <c:y val="-7.55827700056119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A3E-4650-B9E9-5E0BD604EC1E}"/>
                </c:ext>
              </c:extLst>
            </c:dLbl>
            <c:dLbl>
              <c:idx val="2"/>
              <c:layout>
                <c:manualLayout>
                  <c:x val="5.940600430142582E-3"/>
                  <c:y val="-6.39470523117504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A3E-4650-B9E9-5E0BD604EC1E}"/>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j-lt"/>
                    <a:ea typeface="+mn-ea"/>
                    <a:cs typeface="+mn-cs"/>
                  </a:defRPr>
                </a:pPr>
                <a:endParaRPr lang="cs-CZ"/>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List1!$A$2:$A$3</c:f>
              <c:strCache>
                <c:ptCount val="2"/>
                <c:pt idx="0">
                  <c:v>horší vztah </c:v>
                </c:pt>
                <c:pt idx="1">
                  <c:v>dobrý vztah</c:v>
                </c:pt>
              </c:strCache>
            </c:strRef>
          </c:cat>
          <c:val>
            <c:numRef>
              <c:f>List1!$B$2:$B$3</c:f>
              <c:numCache>
                <c:formatCode>General</c:formatCode>
                <c:ptCount val="2"/>
                <c:pt idx="0">
                  <c:v>11</c:v>
                </c:pt>
                <c:pt idx="1">
                  <c:v>89</c:v>
                </c:pt>
              </c:numCache>
            </c:numRef>
          </c:val>
          <c:extLst>
            <c:ext xmlns:c16="http://schemas.microsoft.com/office/drawing/2014/chart" uri="{C3380CC4-5D6E-409C-BE32-E72D297353CC}">
              <c16:uniqueId val="{0000000A-7A3E-4650-B9E9-5E0BD604EC1E}"/>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53627065961062625"/>
          <c:y val="0.29634483913804027"/>
          <c:w val="0.46229890725298722"/>
          <c:h val="0.3925103585749478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cs-CZ"/>
        </a:p>
      </c:txPr>
    </c:legend>
    <c:plotVisOnly val="1"/>
    <c:dispBlanksAs val="gap"/>
    <c:showDLblsOverMax val="0"/>
  </c:chart>
  <c:spPr>
    <a:noFill/>
    <a:ln>
      <a:noFill/>
    </a:ln>
    <a:effectLst/>
  </c:spPr>
  <c:txPr>
    <a:bodyPr/>
    <a:lstStyle/>
    <a:p>
      <a:pPr>
        <a:defRPr>
          <a:latin typeface="+mj-lt"/>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520388903701503"/>
          <c:y val="6.3608597223259344E-2"/>
          <c:w val="0.35831841814886362"/>
          <c:h val="0.91048603889185353"/>
        </c:manualLayout>
      </c:layout>
      <c:barChart>
        <c:barDir val="bar"/>
        <c:grouping val="stacked"/>
        <c:varyColors val="0"/>
        <c:ser>
          <c:idx val="0"/>
          <c:order val="0"/>
          <c:tx>
            <c:strRef>
              <c:f>Sheet1!$B$1</c:f>
              <c:strCache>
                <c:ptCount val="1"/>
                <c:pt idx="0">
                  <c:v>velmi důležité</c:v>
                </c:pt>
              </c:strCache>
            </c:strRef>
          </c:tx>
          <c:spPr>
            <a:solidFill>
              <a:srgbClr val="6C488E"/>
            </a:solidFill>
            <a:ln w="3175">
              <a:no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extLst>
              <c:ext xmlns:c16="http://schemas.microsoft.com/office/drawing/2014/chart" uri="{C3380CC4-5D6E-409C-BE32-E72D297353CC}">
                <c16:uniqueId val="{00000000-3DE5-4285-B452-F1237BDF46C0}"/>
              </c:ext>
            </c:extLst>
          </c:dPt>
          <c:dLbls>
            <c:numFmt formatCode="0&quot;%&quot;" sourceLinked="0"/>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Pohoda a spokojenost.</c:v>
                </c:pt>
                <c:pt idx="1">
                  <c:v>Dobrý kolektiv kamarádů nebo kamarádek, a lidi, o které se můžu opřít.</c:v>
                </c:pt>
                <c:pt idx="2">
                  <c:v>Doma je pohoda.</c:v>
                </c:pt>
                <c:pt idx="3">
                  <c:v>Rozvíjet se v tom, co umím a co mi jde.</c:v>
                </c:pt>
                <c:pt idx="4">
                  <c:v>Možnost odpočívat a cítím se vyspaná/ý.</c:v>
                </c:pt>
                <c:pt idx="5">
                  <c:v>Být vyslyšen/a, když něco potřebuji nebo chci s někým sdílet.</c:v>
                </c:pt>
                <c:pt idx="6">
                  <c:v>Moje tělo fyzicky zvládá to, co od něj potřebuji.</c:v>
                </c:pt>
                <c:pt idx="7">
                  <c:v>Koníčky a vím, co dělat ve volném čase.</c:v>
                </c:pt>
                <c:pt idx="8">
                  <c:v>Netrpět nedostatkem, tedy mít dost peněz na to, co mám rád/a nebo co bych chtěl/a nebo potřeboval/a.</c:v>
                </c:pt>
                <c:pt idx="9">
                  <c:v>Učit se něco nového nebo něco nového zažívat.</c:v>
                </c:pt>
                <c:pt idx="10">
                  <c:v>Být venku, být na vzduchu, chodit se psem nebo s kámoši a nebýt jen doma.</c:v>
                </c:pt>
                <c:pt idx="11">
                  <c:v>Ve škole je to ok a mám dobré známky.</c:v>
                </c:pt>
              </c:strCache>
            </c:strRef>
          </c:cat>
          <c:val>
            <c:numRef>
              <c:f>Sheet1!$B$2:$B$13</c:f>
              <c:numCache>
                <c:formatCode>General</c:formatCode>
                <c:ptCount val="12"/>
                <c:pt idx="0">
                  <c:v>60</c:v>
                </c:pt>
                <c:pt idx="1">
                  <c:v>59</c:v>
                </c:pt>
                <c:pt idx="2">
                  <c:v>58</c:v>
                </c:pt>
                <c:pt idx="3">
                  <c:v>46</c:v>
                </c:pt>
                <c:pt idx="4">
                  <c:v>48</c:v>
                </c:pt>
                <c:pt idx="5">
                  <c:v>46</c:v>
                </c:pt>
                <c:pt idx="6">
                  <c:v>45</c:v>
                </c:pt>
                <c:pt idx="7">
                  <c:v>39</c:v>
                </c:pt>
                <c:pt idx="8">
                  <c:v>39</c:v>
                </c:pt>
                <c:pt idx="9">
                  <c:v>38</c:v>
                </c:pt>
                <c:pt idx="10">
                  <c:v>42</c:v>
                </c:pt>
                <c:pt idx="11">
                  <c:v>29</c:v>
                </c:pt>
              </c:numCache>
            </c:numRef>
          </c:val>
          <c:extLst>
            <c:ext xmlns:c16="http://schemas.microsoft.com/office/drawing/2014/chart" uri="{C3380CC4-5D6E-409C-BE32-E72D297353CC}">
              <c16:uniqueId val="{00000001-3DE5-4285-B452-F1237BDF46C0}"/>
            </c:ext>
          </c:extLst>
        </c:ser>
        <c:ser>
          <c:idx val="1"/>
          <c:order val="1"/>
          <c:tx>
            <c:strRef>
              <c:f>Sheet1!$C$1</c:f>
              <c:strCache>
                <c:ptCount val="1"/>
                <c:pt idx="0">
                  <c:v>spíše důležité</c:v>
                </c:pt>
              </c:strCache>
            </c:strRef>
          </c:tx>
          <c:spPr>
            <a:solidFill>
              <a:srgbClr val="A485C1"/>
            </a:solidFill>
            <a:effectLst>
              <a:outerShdw blurRad="50800" dist="38100" dir="2700000" algn="t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2-3DE5-4285-B452-F1237BDF46C0}"/>
              </c:ext>
            </c:extLst>
          </c:dPt>
          <c:dLbls>
            <c:numFmt formatCode="0&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Pohoda a spokojenost.</c:v>
                </c:pt>
                <c:pt idx="1">
                  <c:v>Dobrý kolektiv kamarádů nebo kamarádek, a lidi, o které se můžu opřít.</c:v>
                </c:pt>
                <c:pt idx="2">
                  <c:v>Doma je pohoda.</c:v>
                </c:pt>
                <c:pt idx="3">
                  <c:v>Rozvíjet se v tom, co umím a co mi jde.</c:v>
                </c:pt>
                <c:pt idx="4">
                  <c:v>Možnost odpočívat a cítím se vyspaná/ý.</c:v>
                </c:pt>
                <c:pt idx="5">
                  <c:v>Být vyslyšen/a, když něco potřebuji nebo chci s někým sdílet.</c:v>
                </c:pt>
                <c:pt idx="6">
                  <c:v>Moje tělo fyzicky zvládá to, co od něj potřebuji.</c:v>
                </c:pt>
                <c:pt idx="7">
                  <c:v>Koníčky a vím, co dělat ve volném čase.</c:v>
                </c:pt>
                <c:pt idx="8">
                  <c:v>Netrpět nedostatkem, tedy mít dost peněz na to, co mám rád/a nebo co bych chtěl/a nebo potřeboval/a.</c:v>
                </c:pt>
                <c:pt idx="9">
                  <c:v>Učit se něco nového nebo něco nového zažívat.</c:v>
                </c:pt>
                <c:pt idx="10">
                  <c:v>Být venku, být na vzduchu, chodit se psem nebo s kámoši a nebýt jen doma.</c:v>
                </c:pt>
                <c:pt idx="11">
                  <c:v>Ve škole je to ok a mám dobré známky.</c:v>
                </c:pt>
              </c:strCache>
            </c:strRef>
          </c:cat>
          <c:val>
            <c:numRef>
              <c:f>Sheet1!$C$2:$C$13</c:f>
              <c:numCache>
                <c:formatCode>General</c:formatCode>
                <c:ptCount val="12"/>
                <c:pt idx="0">
                  <c:v>27</c:v>
                </c:pt>
                <c:pt idx="1">
                  <c:v>27</c:v>
                </c:pt>
                <c:pt idx="2">
                  <c:v>26</c:v>
                </c:pt>
                <c:pt idx="3">
                  <c:v>36</c:v>
                </c:pt>
                <c:pt idx="4">
                  <c:v>32</c:v>
                </c:pt>
                <c:pt idx="5">
                  <c:v>35</c:v>
                </c:pt>
                <c:pt idx="6">
                  <c:v>35</c:v>
                </c:pt>
                <c:pt idx="7">
                  <c:v>40</c:v>
                </c:pt>
                <c:pt idx="8">
                  <c:v>39</c:v>
                </c:pt>
                <c:pt idx="9">
                  <c:v>39</c:v>
                </c:pt>
                <c:pt idx="10">
                  <c:v>33</c:v>
                </c:pt>
                <c:pt idx="11">
                  <c:v>41</c:v>
                </c:pt>
              </c:numCache>
            </c:numRef>
          </c:val>
          <c:extLst>
            <c:ext xmlns:c16="http://schemas.microsoft.com/office/drawing/2014/chart" uri="{C3380CC4-5D6E-409C-BE32-E72D297353CC}">
              <c16:uniqueId val="{00000003-3DE5-4285-B452-F1237BDF46C0}"/>
            </c:ext>
          </c:extLst>
        </c:ser>
        <c:ser>
          <c:idx val="2"/>
          <c:order val="2"/>
          <c:tx>
            <c:strRef>
              <c:f>Sheet1!$D$1</c:f>
              <c:strCache>
                <c:ptCount val="1"/>
                <c:pt idx="0">
                  <c:v>spíše důležité</c:v>
                </c:pt>
              </c:strCache>
            </c:strRef>
          </c:tx>
          <c:spPr>
            <a:noFill/>
            <a:ln>
              <a:noFill/>
            </a:ln>
            <a:effectLst/>
          </c:spPr>
          <c:invertIfNegative val="0"/>
          <c:dLbls>
            <c:numFmt formatCode="0&quot;%&quot;" sourceLinked="0"/>
            <c:spPr>
              <a:noFill/>
              <a:ln>
                <a:noFill/>
              </a:ln>
              <a:effectLst/>
            </c:sp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ext>
            </c:extLst>
          </c:dLbls>
          <c:cat>
            <c:strRef>
              <c:f>Sheet1!$A$2:$A$13</c:f>
              <c:strCache>
                <c:ptCount val="12"/>
                <c:pt idx="0">
                  <c:v>Pohoda a spokojenost.</c:v>
                </c:pt>
                <c:pt idx="1">
                  <c:v>Dobrý kolektiv kamarádů nebo kamarádek, a lidi, o které se můžu opřít.</c:v>
                </c:pt>
                <c:pt idx="2">
                  <c:v>Doma je pohoda.</c:v>
                </c:pt>
                <c:pt idx="3">
                  <c:v>Rozvíjet se v tom, co umím a co mi jde.</c:v>
                </c:pt>
                <c:pt idx="4">
                  <c:v>Možnost odpočívat a cítím se vyspaná/ý.</c:v>
                </c:pt>
                <c:pt idx="5">
                  <c:v>Být vyslyšen/a, když něco potřebuji nebo chci s někým sdílet.</c:v>
                </c:pt>
                <c:pt idx="6">
                  <c:v>Moje tělo fyzicky zvládá to, co od něj potřebuji.</c:v>
                </c:pt>
                <c:pt idx="7">
                  <c:v>Koníčky a vím, co dělat ve volném čase.</c:v>
                </c:pt>
                <c:pt idx="8">
                  <c:v>Netrpět nedostatkem, tedy mít dost peněz na to, co mám rád/a nebo co bych chtěl/a nebo potřeboval/a.</c:v>
                </c:pt>
                <c:pt idx="9">
                  <c:v>Učit se něco nového nebo něco nového zažívat.</c:v>
                </c:pt>
                <c:pt idx="10">
                  <c:v>Být venku, být na vzduchu, chodit se psem nebo s kámoši a nebýt jen doma.</c:v>
                </c:pt>
                <c:pt idx="11">
                  <c:v>Ve škole je to ok a mám dobré známky.</c:v>
                </c:pt>
              </c:strCache>
            </c:strRef>
          </c:cat>
          <c:val>
            <c:numRef>
              <c:f>Sheet1!$D$2:$D$13</c:f>
              <c:numCache>
                <c:formatCode>General</c:formatCode>
                <c:ptCount val="12"/>
                <c:pt idx="0">
                  <c:v>87</c:v>
                </c:pt>
                <c:pt idx="1">
                  <c:v>86</c:v>
                </c:pt>
                <c:pt idx="2">
                  <c:v>84</c:v>
                </c:pt>
                <c:pt idx="3">
                  <c:v>82</c:v>
                </c:pt>
                <c:pt idx="4">
                  <c:v>80</c:v>
                </c:pt>
                <c:pt idx="5">
                  <c:v>81</c:v>
                </c:pt>
                <c:pt idx="6">
                  <c:v>80</c:v>
                </c:pt>
                <c:pt idx="7">
                  <c:v>79</c:v>
                </c:pt>
                <c:pt idx="8">
                  <c:v>78</c:v>
                </c:pt>
                <c:pt idx="9">
                  <c:v>77</c:v>
                </c:pt>
                <c:pt idx="10">
                  <c:v>75</c:v>
                </c:pt>
                <c:pt idx="11">
                  <c:v>70</c:v>
                </c:pt>
              </c:numCache>
            </c:numRef>
          </c:val>
          <c:extLst>
            <c:ext xmlns:c16="http://schemas.microsoft.com/office/drawing/2014/chart" uri="{C3380CC4-5D6E-409C-BE32-E72D297353CC}">
              <c16:uniqueId val="{00000004-3DE5-4285-B452-F1237BDF46C0}"/>
            </c:ext>
          </c:extLst>
        </c:ser>
        <c:dLbls>
          <c:showLegendKey val="0"/>
          <c:showVal val="0"/>
          <c:showCatName val="0"/>
          <c:showSerName val="0"/>
          <c:showPercent val="0"/>
          <c:showBubbleSize val="0"/>
        </c:dLbls>
        <c:gapWidth val="60"/>
        <c:overlap val="100"/>
        <c:axId val="349910528"/>
        <c:axId val="349912064"/>
      </c:barChart>
      <c:catAx>
        <c:axId val="349910528"/>
        <c:scaling>
          <c:orientation val="maxMin"/>
        </c:scaling>
        <c:delete val="0"/>
        <c:axPos val="l"/>
        <c:numFmt formatCode="General" sourceLinked="0"/>
        <c:majorTickMark val="out"/>
        <c:minorTickMark val="none"/>
        <c:tickLblPos val="nextTo"/>
        <c:spPr>
          <a:ln>
            <a:noFill/>
          </a:ln>
        </c:spPr>
        <c:crossAx val="349912064"/>
        <c:crosses val="autoZero"/>
        <c:auto val="1"/>
        <c:lblAlgn val="ctr"/>
        <c:lblOffset val="100"/>
        <c:noMultiLvlLbl val="0"/>
      </c:catAx>
      <c:valAx>
        <c:axId val="349912064"/>
        <c:scaling>
          <c:orientation val="minMax"/>
          <c:max val="100"/>
          <c:min val="0"/>
        </c:scaling>
        <c:delete val="1"/>
        <c:axPos val="t"/>
        <c:numFmt formatCode="General" sourceLinked="1"/>
        <c:majorTickMark val="out"/>
        <c:minorTickMark val="none"/>
        <c:tickLblPos val="nextTo"/>
        <c:crossAx val="349910528"/>
        <c:crosses val="autoZero"/>
        <c:crossBetween val="between"/>
      </c:valAx>
    </c:plotArea>
    <c:legend>
      <c:legendPos val="t"/>
      <c:legendEntry>
        <c:idx val="2"/>
        <c:delete val="1"/>
      </c:legendEntry>
      <c:layout>
        <c:manualLayout>
          <c:xMode val="edge"/>
          <c:yMode val="edge"/>
          <c:x val="0.56520179845206542"/>
          <c:y val="2.8912998737845156E-3"/>
          <c:w val="0.2206820273478127"/>
          <c:h val="5.2283125190097278E-2"/>
        </c:manualLayout>
      </c:layout>
      <c:overlay val="0"/>
    </c:legend>
    <c:plotVisOnly val="1"/>
    <c:dispBlanksAs val="gap"/>
    <c:showDLblsOverMax val="0"/>
  </c:chart>
  <c:txPr>
    <a:bodyPr/>
    <a:lstStyle/>
    <a:p>
      <a:pPr>
        <a:defRPr sz="1000">
          <a:latin typeface="+mj-lt"/>
          <a:cs typeface="Segoe UI" panose="020B0502040204020203" pitchFamily="34" charset="0"/>
        </a:defRPr>
      </a:pPr>
      <a:endParaRPr lang="cs-CZ"/>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054438395733806E-2"/>
          <c:y val="0"/>
          <c:w val="0.97526603324268313"/>
          <c:h val="0.99965083807853561"/>
        </c:manualLayout>
      </c:layout>
      <c:barChart>
        <c:barDir val="bar"/>
        <c:grouping val="clustered"/>
        <c:varyColors val="0"/>
        <c:ser>
          <c:idx val="0"/>
          <c:order val="0"/>
          <c:spPr>
            <a:solidFill>
              <a:srgbClr val="6C488E"/>
            </a:solidFill>
            <a:ln w="3175">
              <a:noFill/>
            </a:ln>
            <a:effectLst>
              <a:outerShdw blurRad="50800" dist="38100" dir="2700000" algn="tl" rotWithShape="0">
                <a:prstClr val="black">
                  <a:alpha val="40000"/>
                </a:prstClr>
              </a:outerShdw>
            </a:effectLst>
            <a:scene3d>
              <a:camera prst="orthographicFront"/>
              <a:lightRig rig="threePt" dir="t"/>
            </a:scene3d>
            <a:sp3d/>
          </c:spPr>
          <c:invertIfNegative val="0"/>
          <c:dPt>
            <c:idx val="1"/>
            <c:invertIfNegative val="0"/>
            <c:bubble3D val="0"/>
            <c:extLst>
              <c:ext xmlns:c16="http://schemas.microsoft.com/office/drawing/2014/chart" uri="{C3380CC4-5D6E-409C-BE32-E72D297353CC}">
                <c16:uniqueId val="{00000000-05C3-4B0E-848E-797C0BB7F63D}"/>
              </c:ext>
            </c:extLst>
          </c:dPt>
          <c:dPt>
            <c:idx val="4"/>
            <c:invertIfNegative val="0"/>
            <c:bubble3D val="0"/>
            <c:extLst>
              <c:ext xmlns:c16="http://schemas.microsoft.com/office/drawing/2014/chart" uri="{C3380CC4-5D6E-409C-BE32-E72D297353CC}">
                <c16:uniqueId val="{00000001-05C3-4B0E-848E-797C0BB7F63D}"/>
              </c:ext>
            </c:extLst>
          </c:dPt>
          <c:dPt>
            <c:idx val="6"/>
            <c:invertIfNegative val="0"/>
            <c:bubble3D val="0"/>
            <c:extLst>
              <c:ext xmlns:c16="http://schemas.microsoft.com/office/drawing/2014/chart" uri="{C3380CC4-5D6E-409C-BE32-E72D297353CC}">
                <c16:uniqueId val="{00000002-05C3-4B0E-848E-797C0BB7F63D}"/>
              </c:ext>
            </c:extLst>
          </c:dPt>
          <c:dPt>
            <c:idx val="8"/>
            <c:invertIfNegative val="0"/>
            <c:bubble3D val="0"/>
            <c:extLst>
              <c:ext xmlns:c16="http://schemas.microsoft.com/office/drawing/2014/chart" uri="{C3380CC4-5D6E-409C-BE32-E72D297353CC}">
                <c16:uniqueId val="{00000003-05C3-4B0E-848E-797C0BB7F63D}"/>
              </c:ext>
            </c:extLst>
          </c:dPt>
          <c:dPt>
            <c:idx val="9"/>
            <c:invertIfNegative val="0"/>
            <c:bubble3D val="0"/>
            <c:extLst>
              <c:ext xmlns:c16="http://schemas.microsoft.com/office/drawing/2014/chart" uri="{C3380CC4-5D6E-409C-BE32-E72D297353CC}">
                <c16:uniqueId val="{00000004-05C3-4B0E-848E-797C0BB7F63D}"/>
              </c:ext>
            </c:extLst>
          </c:dPt>
          <c:dPt>
            <c:idx val="10"/>
            <c:invertIfNegative val="0"/>
            <c:bubble3D val="0"/>
            <c:extLst>
              <c:ext xmlns:c16="http://schemas.microsoft.com/office/drawing/2014/chart" uri="{C3380CC4-5D6E-409C-BE32-E72D297353CC}">
                <c16:uniqueId val="{00000005-05C3-4B0E-848E-797C0BB7F63D}"/>
              </c:ext>
            </c:extLst>
          </c:dPt>
          <c:dPt>
            <c:idx val="11"/>
            <c:invertIfNegative val="0"/>
            <c:bubble3D val="0"/>
            <c:extLst>
              <c:ext xmlns:c16="http://schemas.microsoft.com/office/drawing/2014/chart" uri="{C3380CC4-5D6E-409C-BE32-E72D297353CC}">
                <c16:uniqueId val="{00000006-05C3-4B0E-848E-797C0BB7F63D}"/>
              </c:ext>
            </c:extLst>
          </c:dPt>
          <c:dPt>
            <c:idx val="12"/>
            <c:invertIfNegative val="0"/>
            <c:bubble3D val="0"/>
            <c:extLst>
              <c:ext xmlns:c16="http://schemas.microsoft.com/office/drawing/2014/chart" uri="{C3380CC4-5D6E-409C-BE32-E72D297353CC}">
                <c16:uniqueId val="{00000007-05C3-4B0E-848E-797C0BB7F63D}"/>
              </c:ext>
            </c:extLst>
          </c:dPt>
          <c:dPt>
            <c:idx val="13"/>
            <c:invertIfNegative val="0"/>
            <c:bubble3D val="0"/>
            <c:extLst>
              <c:ext xmlns:c16="http://schemas.microsoft.com/office/drawing/2014/chart" uri="{C3380CC4-5D6E-409C-BE32-E72D297353CC}">
                <c16:uniqueId val="{00000008-05C3-4B0E-848E-797C0BB7F63D}"/>
              </c:ext>
            </c:extLst>
          </c:dPt>
          <c:dPt>
            <c:idx val="15"/>
            <c:invertIfNegative val="0"/>
            <c:bubble3D val="0"/>
            <c:extLst>
              <c:ext xmlns:c16="http://schemas.microsoft.com/office/drawing/2014/chart" uri="{C3380CC4-5D6E-409C-BE32-E72D297353CC}">
                <c16:uniqueId val="{00000009-05C3-4B0E-848E-797C0BB7F63D}"/>
              </c:ext>
            </c:extLst>
          </c:dPt>
          <c:dLbls>
            <c:numFmt formatCode="0&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Neklid, nesoustředěnost, nepozornost.</c:v>
                </c:pt>
                <c:pt idx="1">
                  <c:v>Lež nebo podvádění.</c:v>
                </c:pt>
                <c:pt idx="2">
                  <c:v>Naštvání, ztrácení nervů, zvýšená agrese.</c:v>
                </c:pt>
                <c:pt idx="3">
                  <c:v>Častá změna nálad.</c:v>
                </c:pt>
                <c:pt idx="4">
                  <c:v>Nedostatek spánku.</c:v>
                </c:pt>
                <c:pt idx="5">
                  <c:v>Zhoršení prospěchu a ve škole.</c:v>
                </c:pt>
                <c:pt idx="6">
                  <c:v>Ztráta sebedůvěry, nejistota ve vystupování vůči okolí.</c:v>
                </c:pt>
                <c:pt idx="7">
                  <c:v>Samota – vyhledávání samoty, vyčleněnost z kolektivu.</c:v>
                </c:pt>
                <c:pt idx="8">
                  <c:v>Potíže se vzhledem, váhou – výkyvy.</c:v>
                </c:pt>
                <c:pt idx="9">
                  <c:v>Dělat si hodně starostí a obav, strach o sebe, svět a blízké.</c:v>
                </c:pt>
                <c:pt idx="10">
                  <c:v>Častý smutek, trápení, skleslost nebo plačtivost.</c:v>
                </c:pt>
                <c:pt idx="11">
                  <c:v>Ztrácení důvěry sám*sama v sebe v nových situacích.</c:v>
                </c:pt>
                <c:pt idx="12">
                  <c:v>Častá bolest hlavy, žaludku nebo časté nevolnosti.</c:v>
                </c:pt>
                <c:pt idx="13">
                  <c:v>Braní věcí, které člověku nepatří.</c:v>
                </c:pt>
                <c:pt idx="14">
                  <c:v>Sebepoškozování a sebevražedné myšlenky.</c:v>
                </c:pt>
              </c:strCache>
            </c:strRef>
          </c:cat>
          <c:val>
            <c:numRef>
              <c:f>Sheet1!$B$2:$B$16</c:f>
              <c:numCache>
                <c:formatCode>General</c:formatCode>
                <c:ptCount val="15"/>
                <c:pt idx="0">
                  <c:v>73</c:v>
                </c:pt>
                <c:pt idx="1">
                  <c:v>68</c:v>
                </c:pt>
                <c:pt idx="2">
                  <c:v>66</c:v>
                </c:pt>
                <c:pt idx="3">
                  <c:v>65</c:v>
                </c:pt>
                <c:pt idx="4">
                  <c:v>63</c:v>
                </c:pt>
                <c:pt idx="5">
                  <c:v>62</c:v>
                </c:pt>
                <c:pt idx="6">
                  <c:v>57</c:v>
                </c:pt>
                <c:pt idx="7">
                  <c:v>56</c:v>
                </c:pt>
                <c:pt idx="8">
                  <c:v>56</c:v>
                </c:pt>
                <c:pt idx="9">
                  <c:v>55</c:v>
                </c:pt>
                <c:pt idx="10">
                  <c:v>52</c:v>
                </c:pt>
                <c:pt idx="11">
                  <c:v>52</c:v>
                </c:pt>
                <c:pt idx="12">
                  <c:v>49</c:v>
                </c:pt>
                <c:pt idx="13">
                  <c:v>49</c:v>
                </c:pt>
                <c:pt idx="14">
                  <c:v>47</c:v>
                </c:pt>
              </c:numCache>
            </c:numRef>
          </c:val>
          <c:extLst>
            <c:ext xmlns:c16="http://schemas.microsoft.com/office/drawing/2014/chart" uri="{C3380CC4-5D6E-409C-BE32-E72D297353CC}">
              <c16:uniqueId val="{0000000A-05C3-4B0E-848E-797C0BB7F63D}"/>
            </c:ext>
          </c:extLst>
        </c:ser>
        <c:dLbls>
          <c:showLegendKey val="0"/>
          <c:showVal val="0"/>
          <c:showCatName val="0"/>
          <c:showSerName val="0"/>
          <c:showPercent val="0"/>
          <c:showBubbleSize val="0"/>
        </c:dLbls>
        <c:gapWidth val="60"/>
        <c:axId val="503440896"/>
        <c:axId val="503442432"/>
      </c:barChart>
      <c:catAx>
        <c:axId val="503440896"/>
        <c:scaling>
          <c:orientation val="maxMin"/>
        </c:scaling>
        <c:delete val="1"/>
        <c:axPos val="l"/>
        <c:numFmt formatCode="General" sourceLinked="0"/>
        <c:majorTickMark val="out"/>
        <c:minorTickMark val="none"/>
        <c:tickLblPos val="nextTo"/>
        <c:crossAx val="503442432"/>
        <c:crosses val="autoZero"/>
        <c:auto val="1"/>
        <c:lblAlgn val="ctr"/>
        <c:lblOffset val="100"/>
        <c:noMultiLvlLbl val="0"/>
      </c:catAx>
      <c:valAx>
        <c:axId val="503442432"/>
        <c:scaling>
          <c:orientation val="minMax"/>
          <c:max val="100"/>
          <c:min val="0"/>
        </c:scaling>
        <c:delete val="1"/>
        <c:axPos val="t"/>
        <c:numFmt formatCode="General" sourceLinked="1"/>
        <c:majorTickMark val="out"/>
        <c:minorTickMark val="none"/>
        <c:tickLblPos val="nextTo"/>
        <c:crossAx val="503440896"/>
        <c:crosses val="autoZero"/>
        <c:crossBetween val="between"/>
      </c:valAx>
      <c:spPr>
        <a:noFill/>
      </c:spPr>
    </c:plotArea>
    <c:plotVisOnly val="1"/>
    <c:dispBlanksAs val="gap"/>
    <c:showDLblsOverMax val="0"/>
  </c:chart>
  <c:spPr>
    <a:noFill/>
  </c:spPr>
  <c:txPr>
    <a:bodyPr/>
    <a:lstStyle/>
    <a:p>
      <a:pPr>
        <a:defRPr sz="1000">
          <a:latin typeface="Calibri" pitchFamily="34" charset="0"/>
          <a:cs typeface="Segoe UI" panose="020B0502040204020203" pitchFamily="34" charset="0"/>
        </a:defRPr>
      </a:pPr>
      <a:endParaRPr lang="cs-CZ"/>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054639661615676E-2"/>
          <c:y val="0"/>
          <c:w val="0.97526603324268313"/>
          <c:h val="0.99965083807853561"/>
        </c:manualLayout>
      </c:layout>
      <c:barChart>
        <c:barDir val="bar"/>
        <c:grouping val="clustered"/>
        <c:varyColors val="0"/>
        <c:ser>
          <c:idx val="0"/>
          <c:order val="0"/>
          <c:spPr>
            <a:solidFill>
              <a:srgbClr val="6C488E"/>
            </a:solidFill>
            <a:ln w="3175">
              <a:noFill/>
            </a:ln>
            <a:effectLst>
              <a:outerShdw blurRad="50800" dist="38100" dir="2700000" algn="tl" rotWithShape="0">
                <a:prstClr val="black">
                  <a:alpha val="40000"/>
                </a:prstClr>
              </a:outerShdw>
            </a:effectLst>
            <a:scene3d>
              <a:camera prst="orthographicFront"/>
              <a:lightRig rig="threePt" dir="t"/>
            </a:scene3d>
            <a:sp3d/>
          </c:spPr>
          <c:invertIfNegative val="0"/>
          <c:dPt>
            <c:idx val="1"/>
            <c:invertIfNegative val="0"/>
            <c:bubble3D val="0"/>
            <c:extLst>
              <c:ext xmlns:c16="http://schemas.microsoft.com/office/drawing/2014/chart" uri="{C3380CC4-5D6E-409C-BE32-E72D297353CC}">
                <c16:uniqueId val="{00000000-CBA5-422B-9DC0-0AF2259BBB32}"/>
              </c:ext>
            </c:extLst>
          </c:dPt>
          <c:dPt>
            <c:idx val="4"/>
            <c:invertIfNegative val="0"/>
            <c:bubble3D val="0"/>
            <c:extLst>
              <c:ext xmlns:c16="http://schemas.microsoft.com/office/drawing/2014/chart" uri="{C3380CC4-5D6E-409C-BE32-E72D297353CC}">
                <c16:uniqueId val="{00000001-CBA5-422B-9DC0-0AF2259BBB32}"/>
              </c:ext>
            </c:extLst>
          </c:dPt>
          <c:dPt>
            <c:idx val="6"/>
            <c:invertIfNegative val="0"/>
            <c:bubble3D val="0"/>
            <c:extLst>
              <c:ext xmlns:c16="http://schemas.microsoft.com/office/drawing/2014/chart" uri="{C3380CC4-5D6E-409C-BE32-E72D297353CC}">
                <c16:uniqueId val="{00000002-CBA5-422B-9DC0-0AF2259BBB32}"/>
              </c:ext>
            </c:extLst>
          </c:dPt>
          <c:dPt>
            <c:idx val="8"/>
            <c:invertIfNegative val="0"/>
            <c:bubble3D val="0"/>
            <c:extLst>
              <c:ext xmlns:c16="http://schemas.microsoft.com/office/drawing/2014/chart" uri="{C3380CC4-5D6E-409C-BE32-E72D297353CC}">
                <c16:uniqueId val="{00000003-CBA5-422B-9DC0-0AF2259BBB32}"/>
              </c:ext>
            </c:extLst>
          </c:dPt>
          <c:dPt>
            <c:idx val="9"/>
            <c:invertIfNegative val="0"/>
            <c:bubble3D val="0"/>
            <c:extLst>
              <c:ext xmlns:c16="http://schemas.microsoft.com/office/drawing/2014/chart" uri="{C3380CC4-5D6E-409C-BE32-E72D297353CC}">
                <c16:uniqueId val="{00000004-CBA5-422B-9DC0-0AF2259BBB32}"/>
              </c:ext>
            </c:extLst>
          </c:dPt>
          <c:dPt>
            <c:idx val="10"/>
            <c:invertIfNegative val="0"/>
            <c:bubble3D val="0"/>
            <c:extLst>
              <c:ext xmlns:c16="http://schemas.microsoft.com/office/drawing/2014/chart" uri="{C3380CC4-5D6E-409C-BE32-E72D297353CC}">
                <c16:uniqueId val="{00000005-CBA5-422B-9DC0-0AF2259BBB32}"/>
              </c:ext>
            </c:extLst>
          </c:dPt>
          <c:dPt>
            <c:idx val="11"/>
            <c:invertIfNegative val="0"/>
            <c:bubble3D val="0"/>
            <c:extLst>
              <c:ext xmlns:c16="http://schemas.microsoft.com/office/drawing/2014/chart" uri="{C3380CC4-5D6E-409C-BE32-E72D297353CC}">
                <c16:uniqueId val="{00000006-CBA5-422B-9DC0-0AF2259BBB32}"/>
              </c:ext>
            </c:extLst>
          </c:dPt>
          <c:dPt>
            <c:idx val="12"/>
            <c:invertIfNegative val="0"/>
            <c:bubble3D val="0"/>
            <c:extLst>
              <c:ext xmlns:c16="http://schemas.microsoft.com/office/drawing/2014/chart" uri="{C3380CC4-5D6E-409C-BE32-E72D297353CC}">
                <c16:uniqueId val="{00000007-CBA5-422B-9DC0-0AF2259BBB32}"/>
              </c:ext>
            </c:extLst>
          </c:dPt>
          <c:dPt>
            <c:idx val="13"/>
            <c:invertIfNegative val="0"/>
            <c:bubble3D val="0"/>
            <c:extLst>
              <c:ext xmlns:c16="http://schemas.microsoft.com/office/drawing/2014/chart" uri="{C3380CC4-5D6E-409C-BE32-E72D297353CC}">
                <c16:uniqueId val="{00000008-CBA5-422B-9DC0-0AF2259BBB32}"/>
              </c:ext>
            </c:extLst>
          </c:dPt>
          <c:dPt>
            <c:idx val="15"/>
            <c:invertIfNegative val="0"/>
            <c:bubble3D val="0"/>
            <c:extLst>
              <c:ext xmlns:c16="http://schemas.microsoft.com/office/drawing/2014/chart" uri="{C3380CC4-5D6E-409C-BE32-E72D297353CC}">
                <c16:uniqueId val="{00000009-CBA5-422B-9DC0-0AF2259BBB32}"/>
              </c:ext>
            </c:extLst>
          </c:dPt>
          <c:dLbls>
            <c:numFmt formatCode="0&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Neklid, nesoustředěnost, nepozornost.</c:v>
                </c:pt>
                <c:pt idx="1">
                  <c:v>Lež nebo podvádění.</c:v>
                </c:pt>
                <c:pt idx="2">
                  <c:v>Naštvání, ztrácení nervů, zvýšená agrese.</c:v>
                </c:pt>
                <c:pt idx="3">
                  <c:v>Častá změna nálad.</c:v>
                </c:pt>
                <c:pt idx="4">
                  <c:v>Nedostatek spánku.</c:v>
                </c:pt>
                <c:pt idx="5">
                  <c:v>Zhoršení prospěchu a ve škole.</c:v>
                </c:pt>
                <c:pt idx="6">
                  <c:v>Ztráta sebedůvěry, nejistota ve vystupování vůči okolí.</c:v>
                </c:pt>
                <c:pt idx="7">
                  <c:v>Samota – vyhledávání samoty, vyčleněnost z kolektivu.</c:v>
                </c:pt>
                <c:pt idx="8">
                  <c:v>Potíže se vzhledem, váhou – výkyvy.</c:v>
                </c:pt>
                <c:pt idx="9">
                  <c:v>Dělat si hodně starostí a obav, strach o sebe, svět a blízké.</c:v>
                </c:pt>
                <c:pt idx="10">
                  <c:v>Častý smutek, trápení, skleslost nebo plačtivost.</c:v>
                </c:pt>
                <c:pt idx="11">
                  <c:v>Ztrácení důvěry sám*sama v sebe v nových situacích.</c:v>
                </c:pt>
                <c:pt idx="12">
                  <c:v>Častá bolest hlavy, žaludku nebo časté nevolnosti.</c:v>
                </c:pt>
                <c:pt idx="13">
                  <c:v>Braní věcí, které člověku nepatří.</c:v>
                </c:pt>
                <c:pt idx="14">
                  <c:v>Sebepoškozování a sebevražedné myšlenky.</c:v>
                </c:pt>
              </c:strCache>
            </c:strRef>
          </c:cat>
          <c:val>
            <c:numRef>
              <c:f>Sheet1!$B$2:$B$16</c:f>
              <c:numCache>
                <c:formatCode>General</c:formatCode>
                <c:ptCount val="15"/>
                <c:pt idx="0">
                  <c:v>56</c:v>
                </c:pt>
                <c:pt idx="1">
                  <c:v>45</c:v>
                </c:pt>
                <c:pt idx="2">
                  <c:v>49</c:v>
                </c:pt>
                <c:pt idx="3">
                  <c:v>51</c:v>
                </c:pt>
                <c:pt idx="4">
                  <c:v>57</c:v>
                </c:pt>
                <c:pt idx="5">
                  <c:v>38</c:v>
                </c:pt>
                <c:pt idx="6">
                  <c:v>52</c:v>
                </c:pt>
                <c:pt idx="7">
                  <c:v>45</c:v>
                </c:pt>
                <c:pt idx="8">
                  <c:v>44</c:v>
                </c:pt>
                <c:pt idx="9">
                  <c:v>57</c:v>
                </c:pt>
                <c:pt idx="10">
                  <c:v>46</c:v>
                </c:pt>
                <c:pt idx="11">
                  <c:v>50</c:v>
                </c:pt>
                <c:pt idx="12">
                  <c:v>41</c:v>
                </c:pt>
                <c:pt idx="13">
                  <c:v>24</c:v>
                </c:pt>
                <c:pt idx="14">
                  <c:v>29</c:v>
                </c:pt>
              </c:numCache>
            </c:numRef>
          </c:val>
          <c:extLst>
            <c:ext xmlns:c16="http://schemas.microsoft.com/office/drawing/2014/chart" uri="{C3380CC4-5D6E-409C-BE32-E72D297353CC}">
              <c16:uniqueId val="{0000000A-CBA5-422B-9DC0-0AF2259BBB32}"/>
            </c:ext>
          </c:extLst>
        </c:ser>
        <c:dLbls>
          <c:showLegendKey val="0"/>
          <c:showVal val="0"/>
          <c:showCatName val="0"/>
          <c:showSerName val="0"/>
          <c:showPercent val="0"/>
          <c:showBubbleSize val="0"/>
        </c:dLbls>
        <c:gapWidth val="60"/>
        <c:axId val="503440896"/>
        <c:axId val="503442432"/>
      </c:barChart>
      <c:catAx>
        <c:axId val="503440896"/>
        <c:scaling>
          <c:orientation val="maxMin"/>
        </c:scaling>
        <c:delete val="1"/>
        <c:axPos val="l"/>
        <c:numFmt formatCode="General" sourceLinked="0"/>
        <c:majorTickMark val="out"/>
        <c:minorTickMark val="none"/>
        <c:tickLblPos val="nextTo"/>
        <c:crossAx val="503442432"/>
        <c:crosses val="autoZero"/>
        <c:auto val="1"/>
        <c:lblAlgn val="ctr"/>
        <c:lblOffset val="100"/>
        <c:noMultiLvlLbl val="0"/>
      </c:catAx>
      <c:valAx>
        <c:axId val="503442432"/>
        <c:scaling>
          <c:orientation val="minMax"/>
          <c:max val="100"/>
          <c:min val="0"/>
        </c:scaling>
        <c:delete val="1"/>
        <c:axPos val="t"/>
        <c:numFmt formatCode="General" sourceLinked="1"/>
        <c:majorTickMark val="out"/>
        <c:minorTickMark val="none"/>
        <c:tickLblPos val="nextTo"/>
        <c:crossAx val="503440896"/>
        <c:crosses val="autoZero"/>
        <c:crossBetween val="between"/>
      </c:valAx>
      <c:spPr>
        <a:noFill/>
      </c:spPr>
    </c:plotArea>
    <c:plotVisOnly val="1"/>
    <c:dispBlanksAs val="gap"/>
    <c:showDLblsOverMax val="0"/>
  </c:chart>
  <c:spPr>
    <a:noFill/>
  </c:spPr>
  <c:txPr>
    <a:bodyPr/>
    <a:lstStyle/>
    <a:p>
      <a:pPr>
        <a:defRPr sz="1000">
          <a:latin typeface="Calibri" pitchFamily="34" charset="0"/>
          <a:cs typeface="Segoe UI" panose="020B0502040204020203" pitchFamily="34" charset="0"/>
        </a:defRPr>
      </a:pPr>
      <a:endParaRPr lang="cs-CZ"/>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054639661615676E-2"/>
          <c:y val="0"/>
          <c:w val="0.97526603324268313"/>
          <c:h val="0.99965083807853561"/>
        </c:manualLayout>
      </c:layout>
      <c:barChart>
        <c:barDir val="bar"/>
        <c:grouping val="clustered"/>
        <c:varyColors val="0"/>
        <c:ser>
          <c:idx val="0"/>
          <c:order val="0"/>
          <c:spPr>
            <a:solidFill>
              <a:srgbClr val="6C488E"/>
            </a:solidFill>
            <a:ln w="3175">
              <a:noFill/>
            </a:ln>
            <a:effectLst>
              <a:outerShdw blurRad="50800" dist="38100" dir="2700000" algn="tl" rotWithShape="0">
                <a:prstClr val="black">
                  <a:alpha val="40000"/>
                </a:prstClr>
              </a:outerShdw>
            </a:effectLst>
            <a:scene3d>
              <a:camera prst="orthographicFront"/>
              <a:lightRig rig="threePt" dir="t"/>
            </a:scene3d>
            <a:sp3d/>
          </c:spPr>
          <c:invertIfNegative val="0"/>
          <c:dPt>
            <c:idx val="1"/>
            <c:invertIfNegative val="0"/>
            <c:bubble3D val="0"/>
            <c:extLst>
              <c:ext xmlns:c16="http://schemas.microsoft.com/office/drawing/2014/chart" uri="{C3380CC4-5D6E-409C-BE32-E72D297353CC}">
                <c16:uniqueId val="{00000000-05C3-4B0E-848E-797C0BB7F63D}"/>
              </c:ext>
            </c:extLst>
          </c:dPt>
          <c:dPt>
            <c:idx val="4"/>
            <c:invertIfNegative val="0"/>
            <c:bubble3D val="0"/>
            <c:extLst>
              <c:ext xmlns:c16="http://schemas.microsoft.com/office/drawing/2014/chart" uri="{C3380CC4-5D6E-409C-BE32-E72D297353CC}">
                <c16:uniqueId val="{00000001-05C3-4B0E-848E-797C0BB7F63D}"/>
              </c:ext>
            </c:extLst>
          </c:dPt>
          <c:dPt>
            <c:idx val="6"/>
            <c:invertIfNegative val="0"/>
            <c:bubble3D val="0"/>
            <c:extLst>
              <c:ext xmlns:c16="http://schemas.microsoft.com/office/drawing/2014/chart" uri="{C3380CC4-5D6E-409C-BE32-E72D297353CC}">
                <c16:uniqueId val="{00000002-05C3-4B0E-848E-797C0BB7F63D}"/>
              </c:ext>
            </c:extLst>
          </c:dPt>
          <c:dPt>
            <c:idx val="8"/>
            <c:invertIfNegative val="0"/>
            <c:bubble3D val="0"/>
            <c:extLst>
              <c:ext xmlns:c16="http://schemas.microsoft.com/office/drawing/2014/chart" uri="{C3380CC4-5D6E-409C-BE32-E72D297353CC}">
                <c16:uniqueId val="{00000003-05C3-4B0E-848E-797C0BB7F63D}"/>
              </c:ext>
            </c:extLst>
          </c:dPt>
          <c:dPt>
            <c:idx val="9"/>
            <c:invertIfNegative val="0"/>
            <c:bubble3D val="0"/>
            <c:extLst>
              <c:ext xmlns:c16="http://schemas.microsoft.com/office/drawing/2014/chart" uri="{C3380CC4-5D6E-409C-BE32-E72D297353CC}">
                <c16:uniqueId val="{00000004-05C3-4B0E-848E-797C0BB7F63D}"/>
              </c:ext>
            </c:extLst>
          </c:dPt>
          <c:dPt>
            <c:idx val="10"/>
            <c:invertIfNegative val="0"/>
            <c:bubble3D val="0"/>
            <c:extLst>
              <c:ext xmlns:c16="http://schemas.microsoft.com/office/drawing/2014/chart" uri="{C3380CC4-5D6E-409C-BE32-E72D297353CC}">
                <c16:uniqueId val="{00000005-05C3-4B0E-848E-797C0BB7F63D}"/>
              </c:ext>
            </c:extLst>
          </c:dPt>
          <c:dPt>
            <c:idx val="11"/>
            <c:invertIfNegative val="0"/>
            <c:bubble3D val="0"/>
            <c:extLst>
              <c:ext xmlns:c16="http://schemas.microsoft.com/office/drawing/2014/chart" uri="{C3380CC4-5D6E-409C-BE32-E72D297353CC}">
                <c16:uniqueId val="{00000006-05C3-4B0E-848E-797C0BB7F63D}"/>
              </c:ext>
            </c:extLst>
          </c:dPt>
          <c:dPt>
            <c:idx val="12"/>
            <c:invertIfNegative val="0"/>
            <c:bubble3D val="0"/>
            <c:extLst>
              <c:ext xmlns:c16="http://schemas.microsoft.com/office/drawing/2014/chart" uri="{C3380CC4-5D6E-409C-BE32-E72D297353CC}">
                <c16:uniqueId val="{00000007-05C3-4B0E-848E-797C0BB7F63D}"/>
              </c:ext>
            </c:extLst>
          </c:dPt>
          <c:dPt>
            <c:idx val="13"/>
            <c:invertIfNegative val="0"/>
            <c:bubble3D val="0"/>
            <c:extLst>
              <c:ext xmlns:c16="http://schemas.microsoft.com/office/drawing/2014/chart" uri="{C3380CC4-5D6E-409C-BE32-E72D297353CC}">
                <c16:uniqueId val="{00000008-05C3-4B0E-848E-797C0BB7F63D}"/>
              </c:ext>
            </c:extLst>
          </c:dPt>
          <c:dPt>
            <c:idx val="15"/>
            <c:invertIfNegative val="0"/>
            <c:bubble3D val="0"/>
            <c:extLst>
              <c:ext xmlns:c16="http://schemas.microsoft.com/office/drawing/2014/chart" uri="{C3380CC4-5D6E-409C-BE32-E72D297353CC}">
                <c16:uniqueId val="{00000009-05C3-4B0E-848E-797C0BB7F63D}"/>
              </c:ext>
            </c:extLst>
          </c:dPt>
          <c:dLbls>
            <c:numFmt formatCode="0&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Kontakt s kamarády, kolektivem.</c:v>
                </c:pt>
                <c:pt idx="1">
                  <c:v>Mít se komu svěřit.</c:v>
                </c:pt>
                <c:pt idx="2">
                  <c:v>Pravidelný spánek.</c:v>
                </c:pt>
                <c:pt idx="3">
                  <c:v>Domácí mazlíček.</c:v>
                </c:pt>
                <c:pt idx="4">
                  <c:v>Koníčky, kroužky.</c:v>
                </c:pt>
                <c:pt idx="5">
                  <c:v>Pobyt v přírodě, na čerstvém vzduchu.</c:v>
                </c:pt>
                <c:pt idx="6">
                  <c:v>Sport, pravidelná fyzická aktivita.</c:v>
                </c:pt>
                <c:pt idx="7">
                  <c:v>Malování, vyrábění, hudba, kreativní a umělecké činnosti.</c:v>
                </c:pt>
                <c:pt idx="8">
                  <c:v>Zajímavý zážitek, který vybočí z každodenního stereotypu.</c:v>
                </c:pt>
                <c:pt idx="9">
                  <c:v>Zdravá strava.</c:v>
                </c:pt>
                <c:pt idx="10">
                  <c:v>Odborná pomoc, lékař*ka, psychoterapie, psychiatrie.</c:v>
                </c:pt>
                <c:pt idx="11">
                  <c:v>Pravidelný denní režim.</c:v>
                </c:pt>
                <c:pt idx="12">
                  <c:v>Meditace, různé relaxační techniky, jóga.</c:v>
                </c:pt>
                <c:pt idx="13">
                  <c:v>Léky.</c:v>
                </c:pt>
                <c:pt idx="14">
                  <c:v>Žádný z uvedených</c:v>
                </c:pt>
              </c:strCache>
            </c:strRef>
          </c:cat>
          <c:val>
            <c:numRef>
              <c:f>Sheet1!$B$2:$B$16</c:f>
              <c:numCache>
                <c:formatCode>General</c:formatCode>
                <c:ptCount val="15"/>
                <c:pt idx="0">
                  <c:v>77</c:v>
                </c:pt>
                <c:pt idx="1">
                  <c:v>73</c:v>
                </c:pt>
                <c:pt idx="2">
                  <c:v>71</c:v>
                </c:pt>
                <c:pt idx="3">
                  <c:v>69</c:v>
                </c:pt>
                <c:pt idx="4">
                  <c:v>67</c:v>
                </c:pt>
                <c:pt idx="5">
                  <c:v>67</c:v>
                </c:pt>
                <c:pt idx="6">
                  <c:v>65</c:v>
                </c:pt>
                <c:pt idx="7">
                  <c:v>54</c:v>
                </c:pt>
                <c:pt idx="8">
                  <c:v>46</c:v>
                </c:pt>
                <c:pt idx="9">
                  <c:v>46</c:v>
                </c:pt>
                <c:pt idx="10">
                  <c:v>37</c:v>
                </c:pt>
                <c:pt idx="11">
                  <c:v>34</c:v>
                </c:pt>
                <c:pt idx="12">
                  <c:v>31</c:v>
                </c:pt>
                <c:pt idx="13">
                  <c:v>14</c:v>
                </c:pt>
                <c:pt idx="14">
                  <c:v>1</c:v>
                </c:pt>
              </c:numCache>
            </c:numRef>
          </c:val>
          <c:extLst>
            <c:ext xmlns:c16="http://schemas.microsoft.com/office/drawing/2014/chart" uri="{C3380CC4-5D6E-409C-BE32-E72D297353CC}">
              <c16:uniqueId val="{0000000A-05C3-4B0E-848E-797C0BB7F63D}"/>
            </c:ext>
          </c:extLst>
        </c:ser>
        <c:dLbls>
          <c:showLegendKey val="0"/>
          <c:showVal val="0"/>
          <c:showCatName val="0"/>
          <c:showSerName val="0"/>
          <c:showPercent val="0"/>
          <c:showBubbleSize val="0"/>
        </c:dLbls>
        <c:gapWidth val="60"/>
        <c:axId val="503440896"/>
        <c:axId val="503442432"/>
      </c:barChart>
      <c:catAx>
        <c:axId val="503440896"/>
        <c:scaling>
          <c:orientation val="maxMin"/>
        </c:scaling>
        <c:delete val="1"/>
        <c:axPos val="l"/>
        <c:numFmt formatCode="General" sourceLinked="0"/>
        <c:majorTickMark val="out"/>
        <c:minorTickMark val="none"/>
        <c:tickLblPos val="nextTo"/>
        <c:crossAx val="503442432"/>
        <c:crosses val="autoZero"/>
        <c:auto val="1"/>
        <c:lblAlgn val="ctr"/>
        <c:lblOffset val="100"/>
        <c:noMultiLvlLbl val="0"/>
      </c:catAx>
      <c:valAx>
        <c:axId val="503442432"/>
        <c:scaling>
          <c:orientation val="minMax"/>
          <c:max val="100"/>
          <c:min val="0"/>
        </c:scaling>
        <c:delete val="1"/>
        <c:axPos val="t"/>
        <c:numFmt formatCode="General" sourceLinked="1"/>
        <c:majorTickMark val="out"/>
        <c:minorTickMark val="none"/>
        <c:tickLblPos val="nextTo"/>
        <c:crossAx val="503440896"/>
        <c:crosses val="autoZero"/>
        <c:crossBetween val="between"/>
      </c:valAx>
      <c:spPr>
        <a:noFill/>
      </c:spPr>
    </c:plotArea>
    <c:plotVisOnly val="1"/>
    <c:dispBlanksAs val="gap"/>
    <c:showDLblsOverMax val="0"/>
  </c:chart>
  <c:spPr>
    <a:noFill/>
  </c:spPr>
  <c:txPr>
    <a:bodyPr/>
    <a:lstStyle/>
    <a:p>
      <a:pPr>
        <a:defRPr sz="1000">
          <a:latin typeface="Calibri" pitchFamily="34" charset="0"/>
          <a:cs typeface="Segoe UI" panose="020B0502040204020203" pitchFamily="34" charset="0"/>
        </a:defRPr>
      </a:pPr>
      <a:endParaRPr lang="cs-CZ"/>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054639661615676E-2"/>
          <c:y val="0"/>
          <c:w val="0.97526603324268313"/>
          <c:h val="0.99965083807853561"/>
        </c:manualLayout>
      </c:layout>
      <c:barChart>
        <c:barDir val="bar"/>
        <c:grouping val="clustered"/>
        <c:varyColors val="0"/>
        <c:ser>
          <c:idx val="0"/>
          <c:order val="0"/>
          <c:spPr>
            <a:solidFill>
              <a:srgbClr val="6C488E"/>
            </a:solidFill>
            <a:ln w="3175">
              <a:noFill/>
            </a:ln>
            <a:effectLst>
              <a:outerShdw blurRad="50800" dist="38100" dir="2700000" algn="tl" rotWithShape="0">
                <a:prstClr val="black">
                  <a:alpha val="40000"/>
                </a:prstClr>
              </a:outerShdw>
            </a:effectLst>
            <a:scene3d>
              <a:camera prst="orthographicFront"/>
              <a:lightRig rig="threePt" dir="t"/>
            </a:scene3d>
            <a:sp3d/>
          </c:spPr>
          <c:invertIfNegative val="0"/>
          <c:dPt>
            <c:idx val="1"/>
            <c:invertIfNegative val="0"/>
            <c:bubble3D val="0"/>
            <c:extLst>
              <c:ext xmlns:c16="http://schemas.microsoft.com/office/drawing/2014/chart" uri="{C3380CC4-5D6E-409C-BE32-E72D297353CC}">
                <c16:uniqueId val="{00000000-05C3-4B0E-848E-797C0BB7F63D}"/>
              </c:ext>
            </c:extLst>
          </c:dPt>
          <c:dPt>
            <c:idx val="4"/>
            <c:invertIfNegative val="0"/>
            <c:bubble3D val="0"/>
            <c:extLst>
              <c:ext xmlns:c16="http://schemas.microsoft.com/office/drawing/2014/chart" uri="{C3380CC4-5D6E-409C-BE32-E72D297353CC}">
                <c16:uniqueId val="{00000001-05C3-4B0E-848E-797C0BB7F63D}"/>
              </c:ext>
            </c:extLst>
          </c:dPt>
          <c:dPt>
            <c:idx val="6"/>
            <c:invertIfNegative val="0"/>
            <c:bubble3D val="0"/>
            <c:extLst>
              <c:ext xmlns:c16="http://schemas.microsoft.com/office/drawing/2014/chart" uri="{C3380CC4-5D6E-409C-BE32-E72D297353CC}">
                <c16:uniqueId val="{00000002-05C3-4B0E-848E-797C0BB7F63D}"/>
              </c:ext>
            </c:extLst>
          </c:dPt>
          <c:dPt>
            <c:idx val="8"/>
            <c:invertIfNegative val="0"/>
            <c:bubble3D val="0"/>
            <c:extLst>
              <c:ext xmlns:c16="http://schemas.microsoft.com/office/drawing/2014/chart" uri="{C3380CC4-5D6E-409C-BE32-E72D297353CC}">
                <c16:uniqueId val="{00000003-05C3-4B0E-848E-797C0BB7F63D}"/>
              </c:ext>
            </c:extLst>
          </c:dPt>
          <c:dPt>
            <c:idx val="9"/>
            <c:invertIfNegative val="0"/>
            <c:bubble3D val="0"/>
            <c:extLst>
              <c:ext xmlns:c16="http://schemas.microsoft.com/office/drawing/2014/chart" uri="{C3380CC4-5D6E-409C-BE32-E72D297353CC}">
                <c16:uniqueId val="{00000004-05C3-4B0E-848E-797C0BB7F63D}"/>
              </c:ext>
            </c:extLst>
          </c:dPt>
          <c:dPt>
            <c:idx val="10"/>
            <c:invertIfNegative val="0"/>
            <c:bubble3D val="0"/>
            <c:extLst>
              <c:ext xmlns:c16="http://schemas.microsoft.com/office/drawing/2014/chart" uri="{C3380CC4-5D6E-409C-BE32-E72D297353CC}">
                <c16:uniqueId val="{00000005-05C3-4B0E-848E-797C0BB7F63D}"/>
              </c:ext>
            </c:extLst>
          </c:dPt>
          <c:dPt>
            <c:idx val="11"/>
            <c:invertIfNegative val="0"/>
            <c:bubble3D val="0"/>
            <c:extLst>
              <c:ext xmlns:c16="http://schemas.microsoft.com/office/drawing/2014/chart" uri="{C3380CC4-5D6E-409C-BE32-E72D297353CC}">
                <c16:uniqueId val="{00000006-05C3-4B0E-848E-797C0BB7F63D}"/>
              </c:ext>
            </c:extLst>
          </c:dPt>
          <c:dPt>
            <c:idx val="12"/>
            <c:invertIfNegative val="0"/>
            <c:bubble3D val="0"/>
            <c:extLst>
              <c:ext xmlns:c16="http://schemas.microsoft.com/office/drawing/2014/chart" uri="{C3380CC4-5D6E-409C-BE32-E72D297353CC}">
                <c16:uniqueId val="{00000007-05C3-4B0E-848E-797C0BB7F63D}"/>
              </c:ext>
            </c:extLst>
          </c:dPt>
          <c:dPt>
            <c:idx val="13"/>
            <c:invertIfNegative val="0"/>
            <c:bubble3D val="0"/>
            <c:extLst>
              <c:ext xmlns:c16="http://schemas.microsoft.com/office/drawing/2014/chart" uri="{C3380CC4-5D6E-409C-BE32-E72D297353CC}">
                <c16:uniqueId val="{00000008-05C3-4B0E-848E-797C0BB7F63D}"/>
              </c:ext>
            </c:extLst>
          </c:dPt>
          <c:dPt>
            <c:idx val="15"/>
            <c:invertIfNegative val="0"/>
            <c:bubble3D val="0"/>
            <c:extLst>
              <c:ext xmlns:c16="http://schemas.microsoft.com/office/drawing/2014/chart" uri="{C3380CC4-5D6E-409C-BE32-E72D297353CC}">
                <c16:uniqueId val="{00000009-05C3-4B0E-848E-797C0BB7F63D}"/>
              </c:ext>
            </c:extLst>
          </c:dPt>
          <c:dLbls>
            <c:numFmt formatCode="0&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Promluvil*a bych si o tom s daným kamarádem*spolužačkou.</c:v>
                </c:pt>
                <c:pt idx="1">
                  <c:v>Obrátil*a bych se na své rodiče.</c:v>
                </c:pt>
                <c:pt idx="2">
                  <c:v>Poradil*a bych se s nějakým jiným kamarádem*kou.</c:v>
                </c:pt>
                <c:pt idx="3">
                  <c:v>Obrátil*a bych se na dospělého, kterému důvěřuji (někdo ze školy, z kroužku).</c:v>
                </c:pt>
                <c:pt idx="4">
                  <c:v>Hledal*a bych pomoc na internetu.</c:v>
                </c:pt>
                <c:pt idx="5">
                  <c:v>Neřešil*a bych to, nevěděl*a bych, co s tím, nebo bych se do toho raději nepletl*a.</c:v>
                </c:pt>
                <c:pt idx="6">
                  <c:v>Našel*la bych si kontakt na odborníka*ici a ozval*a se mu*jí.</c:v>
                </c:pt>
                <c:pt idx="7">
                  <c:v>Zavolal*a bych na nějakou linku.</c:v>
                </c:pt>
                <c:pt idx="8">
                  <c:v>Jiná</c:v>
                </c:pt>
              </c:strCache>
            </c:strRef>
          </c:cat>
          <c:val>
            <c:numRef>
              <c:f>Sheet1!$B$2:$B$10</c:f>
              <c:numCache>
                <c:formatCode>General</c:formatCode>
                <c:ptCount val="9"/>
                <c:pt idx="0">
                  <c:v>68</c:v>
                </c:pt>
                <c:pt idx="1">
                  <c:v>41</c:v>
                </c:pt>
                <c:pt idx="2">
                  <c:v>35</c:v>
                </c:pt>
                <c:pt idx="3">
                  <c:v>34</c:v>
                </c:pt>
                <c:pt idx="4">
                  <c:v>20</c:v>
                </c:pt>
                <c:pt idx="5">
                  <c:v>11</c:v>
                </c:pt>
                <c:pt idx="6">
                  <c:v>11</c:v>
                </c:pt>
                <c:pt idx="7">
                  <c:v>11</c:v>
                </c:pt>
                <c:pt idx="8">
                  <c:v>2</c:v>
                </c:pt>
              </c:numCache>
            </c:numRef>
          </c:val>
          <c:extLst>
            <c:ext xmlns:c16="http://schemas.microsoft.com/office/drawing/2014/chart" uri="{C3380CC4-5D6E-409C-BE32-E72D297353CC}">
              <c16:uniqueId val="{0000000A-05C3-4B0E-848E-797C0BB7F63D}"/>
            </c:ext>
          </c:extLst>
        </c:ser>
        <c:dLbls>
          <c:showLegendKey val="0"/>
          <c:showVal val="0"/>
          <c:showCatName val="0"/>
          <c:showSerName val="0"/>
          <c:showPercent val="0"/>
          <c:showBubbleSize val="0"/>
        </c:dLbls>
        <c:gapWidth val="60"/>
        <c:axId val="503440896"/>
        <c:axId val="503442432"/>
      </c:barChart>
      <c:catAx>
        <c:axId val="503440896"/>
        <c:scaling>
          <c:orientation val="maxMin"/>
        </c:scaling>
        <c:delete val="1"/>
        <c:axPos val="l"/>
        <c:numFmt formatCode="General" sourceLinked="0"/>
        <c:majorTickMark val="out"/>
        <c:minorTickMark val="none"/>
        <c:tickLblPos val="nextTo"/>
        <c:crossAx val="503442432"/>
        <c:crosses val="autoZero"/>
        <c:auto val="1"/>
        <c:lblAlgn val="ctr"/>
        <c:lblOffset val="100"/>
        <c:noMultiLvlLbl val="0"/>
      </c:catAx>
      <c:valAx>
        <c:axId val="503442432"/>
        <c:scaling>
          <c:orientation val="minMax"/>
          <c:max val="100"/>
          <c:min val="0"/>
        </c:scaling>
        <c:delete val="1"/>
        <c:axPos val="t"/>
        <c:numFmt formatCode="General" sourceLinked="1"/>
        <c:majorTickMark val="out"/>
        <c:minorTickMark val="none"/>
        <c:tickLblPos val="nextTo"/>
        <c:crossAx val="503440896"/>
        <c:crosses val="autoZero"/>
        <c:crossBetween val="between"/>
      </c:valAx>
      <c:spPr>
        <a:noFill/>
      </c:spPr>
    </c:plotArea>
    <c:plotVisOnly val="1"/>
    <c:dispBlanksAs val="gap"/>
    <c:showDLblsOverMax val="0"/>
  </c:chart>
  <c:spPr>
    <a:noFill/>
  </c:spPr>
  <c:txPr>
    <a:bodyPr/>
    <a:lstStyle/>
    <a:p>
      <a:pPr>
        <a:defRPr sz="1000">
          <a:latin typeface="Calibri" pitchFamily="34" charset="0"/>
          <a:cs typeface="Segoe UI" panose="020B0502040204020203" pitchFamily="34" charset="0"/>
        </a:defRPr>
      </a:pPr>
      <a:endParaRPr lang="cs-CZ"/>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054639661615676E-2"/>
          <c:y val="0"/>
          <c:w val="0.97526603324268313"/>
          <c:h val="1"/>
        </c:manualLayout>
      </c:layout>
      <c:barChart>
        <c:barDir val="bar"/>
        <c:grouping val="clustered"/>
        <c:varyColors val="0"/>
        <c:ser>
          <c:idx val="0"/>
          <c:order val="0"/>
          <c:spPr>
            <a:solidFill>
              <a:srgbClr val="6C488E"/>
            </a:solidFill>
            <a:ln w="3175">
              <a:noFill/>
            </a:ln>
            <a:effectLst>
              <a:outerShdw blurRad="50800" dist="38100" dir="2700000" algn="tl" rotWithShape="0">
                <a:prstClr val="black">
                  <a:alpha val="40000"/>
                </a:prstClr>
              </a:outerShdw>
            </a:effectLst>
            <a:scene3d>
              <a:camera prst="orthographicFront"/>
              <a:lightRig rig="threePt" dir="t"/>
            </a:scene3d>
            <a:sp3d/>
          </c:spPr>
          <c:invertIfNegative val="0"/>
          <c:dPt>
            <c:idx val="1"/>
            <c:invertIfNegative val="0"/>
            <c:bubble3D val="0"/>
            <c:extLst>
              <c:ext xmlns:c16="http://schemas.microsoft.com/office/drawing/2014/chart" uri="{C3380CC4-5D6E-409C-BE32-E72D297353CC}">
                <c16:uniqueId val="{00000000-9F67-4559-9399-6F12E164610A}"/>
              </c:ext>
            </c:extLst>
          </c:dPt>
          <c:dPt>
            <c:idx val="4"/>
            <c:invertIfNegative val="0"/>
            <c:bubble3D val="0"/>
            <c:extLst>
              <c:ext xmlns:c16="http://schemas.microsoft.com/office/drawing/2014/chart" uri="{C3380CC4-5D6E-409C-BE32-E72D297353CC}">
                <c16:uniqueId val="{00000001-9F67-4559-9399-6F12E164610A}"/>
              </c:ext>
            </c:extLst>
          </c:dPt>
          <c:dPt>
            <c:idx val="6"/>
            <c:invertIfNegative val="0"/>
            <c:bubble3D val="0"/>
            <c:extLst>
              <c:ext xmlns:c16="http://schemas.microsoft.com/office/drawing/2014/chart" uri="{C3380CC4-5D6E-409C-BE32-E72D297353CC}">
                <c16:uniqueId val="{00000002-9F67-4559-9399-6F12E164610A}"/>
              </c:ext>
            </c:extLst>
          </c:dPt>
          <c:dPt>
            <c:idx val="8"/>
            <c:invertIfNegative val="0"/>
            <c:bubble3D val="0"/>
            <c:extLst>
              <c:ext xmlns:c16="http://schemas.microsoft.com/office/drawing/2014/chart" uri="{C3380CC4-5D6E-409C-BE32-E72D297353CC}">
                <c16:uniqueId val="{00000003-9F67-4559-9399-6F12E164610A}"/>
              </c:ext>
            </c:extLst>
          </c:dPt>
          <c:dPt>
            <c:idx val="9"/>
            <c:invertIfNegative val="0"/>
            <c:bubble3D val="0"/>
            <c:extLst>
              <c:ext xmlns:c16="http://schemas.microsoft.com/office/drawing/2014/chart" uri="{C3380CC4-5D6E-409C-BE32-E72D297353CC}">
                <c16:uniqueId val="{00000004-9F67-4559-9399-6F12E164610A}"/>
              </c:ext>
            </c:extLst>
          </c:dPt>
          <c:dPt>
            <c:idx val="10"/>
            <c:invertIfNegative val="0"/>
            <c:bubble3D val="0"/>
            <c:extLst>
              <c:ext xmlns:c16="http://schemas.microsoft.com/office/drawing/2014/chart" uri="{C3380CC4-5D6E-409C-BE32-E72D297353CC}">
                <c16:uniqueId val="{00000005-9F67-4559-9399-6F12E164610A}"/>
              </c:ext>
            </c:extLst>
          </c:dPt>
          <c:dPt>
            <c:idx val="11"/>
            <c:invertIfNegative val="0"/>
            <c:bubble3D val="0"/>
            <c:extLst>
              <c:ext xmlns:c16="http://schemas.microsoft.com/office/drawing/2014/chart" uri="{C3380CC4-5D6E-409C-BE32-E72D297353CC}">
                <c16:uniqueId val="{00000006-9F67-4559-9399-6F12E164610A}"/>
              </c:ext>
            </c:extLst>
          </c:dPt>
          <c:dPt>
            <c:idx val="12"/>
            <c:invertIfNegative val="0"/>
            <c:bubble3D val="0"/>
            <c:extLst>
              <c:ext xmlns:c16="http://schemas.microsoft.com/office/drawing/2014/chart" uri="{C3380CC4-5D6E-409C-BE32-E72D297353CC}">
                <c16:uniqueId val="{00000007-9F67-4559-9399-6F12E164610A}"/>
              </c:ext>
            </c:extLst>
          </c:dPt>
          <c:dPt>
            <c:idx val="13"/>
            <c:invertIfNegative val="0"/>
            <c:bubble3D val="0"/>
            <c:extLst>
              <c:ext xmlns:c16="http://schemas.microsoft.com/office/drawing/2014/chart" uri="{C3380CC4-5D6E-409C-BE32-E72D297353CC}">
                <c16:uniqueId val="{00000008-9F67-4559-9399-6F12E164610A}"/>
              </c:ext>
            </c:extLst>
          </c:dPt>
          <c:dPt>
            <c:idx val="15"/>
            <c:invertIfNegative val="0"/>
            <c:bubble3D val="0"/>
            <c:extLst>
              <c:ext xmlns:c16="http://schemas.microsoft.com/office/drawing/2014/chart" uri="{C3380CC4-5D6E-409C-BE32-E72D297353CC}">
                <c16:uniqueId val="{00000009-9F67-4559-9399-6F12E164610A}"/>
              </c:ext>
            </c:extLst>
          </c:dPt>
          <c:dLbls>
            <c:numFmt formatCode="0&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Rodiče.</c:v>
                </c:pt>
                <c:pt idx="1">
                  <c:v>Učitel nebo učitelka ze školy.</c:v>
                </c:pt>
                <c:pt idx="2">
                  <c:v>Někdo ze školního poradenského pracoviště: školní psycholog, metodička nebo výchovný poradce*kyně.</c:v>
                </c:pt>
                <c:pt idx="3">
                  <c:v>Někdo blízký další z mého okolí kromě rodičů a sourozenců.</c:v>
                </c:pt>
                <c:pt idx="4">
                  <c:v>Linka důvěry / bezpečí / psychické pomoci.</c:v>
                </c:pt>
                <c:pt idx="5">
                  <c:v>Bratr nebo sestra.</c:v>
                </c:pt>
                <c:pt idx="6">
                  <c:v>Psychoterapeut*ka.</c:v>
                </c:pt>
                <c:pt idx="7">
                  <c:v>Dětské psycholog*žka.</c:v>
                </c:pt>
                <c:pt idx="8">
                  <c:v>Dětský psychiatr*ička.</c:v>
                </c:pt>
                <c:pt idx="9">
                  <c:v>Pedagogická nebo pedagogicko-psychologická poradna.</c:v>
                </c:pt>
                <c:pt idx="10">
                  <c:v>Asistent*ka pedagoga.</c:v>
                </c:pt>
                <c:pt idx="11">
                  <c:v>Sportovní trenér*ka nebo vedoucí zájmového kroužku.</c:v>
                </c:pt>
                <c:pt idx="12">
                  <c:v>Dětský/praktický lékař*ka.</c:v>
                </c:pt>
                <c:pt idx="13">
                  <c:v>Jiné</c:v>
                </c:pt>
              </c:strCache>
            </c:strRef>
          </c:cat>
          <c:val>
            <c:numRef>
              <c:f>Sheet1!$B$2:$B$15</c:f>
              <c:numCache>
                <c:formatCode>General</c:formatCode>
                <c:ptCount val="14"/>
                <c:pt idx="0">
                  <c:v>64</c:v>
                </c:pt>
                <c:pt idx="1">
                  <c:v>30</c:v>
                </c:pt>
                <c:pt idx="2">
                  <c:v>24</c:v>
                </c:pt>
                <c:pt idx="3">
                  <c:v>22</c:v>
                </c:pt>
                <c:pt idx="4">
                  <c:v>21</c:v>
                </c:pt>
                <c:pt idx="5">
                  <c:v>21</c:v>
                </c:pt>
                <c:pt idx="6">
                  <c:v>19</c:v>
                </c:pt>
                <c:pt idx="7">
                  <c:v>16</c:v>
                </c:pt>
                <c:pt idx="8">
                  <c:v>13</c:v>
                </c:pt>
                <c:pt idx="9">
                  <c:v>12</c:v>
                </c:pt>
                <c:pt idx="10">
                  <c:v>11</c:v>
                </c:pt>
                <c:pt idx="11">
                  <c:v>5</c:v>
                </c:pt>
                <c:pt idx="12">
                  <c:v>2</c:v>
                </c:pt>
                <c:pt idx="13">
                  <c:v>3</c:v>
                </c:pt>
              </c:numCache>
            </c:numRef>
          </c:val>
          <c:extLst>
            <c:ext xmlns:c16="http://schemas.microsoft.com/office/drawing/2014/chart" uri="{C3380CC4-5D6E-409C-BE32-E72D297353CC}">
              <c16:uniqueId val="{0000000A-9F67-4559-9399-6F12E164610A}"/>
            </c:ext>
          </c:extLst>
        </c:ser>
        <c:dLbls>
          <c:showLegendKey val="0"/>
          <c:showVal val="0"/>
          <c:showCatName val="0"/>
          <c:showSerName val="0"/>
          <c:showPercent val="0"/>
          <c:showBubbleSize val="0"/>
        </c:dLbls>
        <c:gapWidth val="60"/>
        <c:axId val="503440896"/>
        <c:axId val="503442432"/>
      </c:barChart>
      <c:catAx>
        <c:axId val="503440896"/>
        <c:scaling>
          <c:orientation val="maxMin"/>
        </c:scaling>
        <c:delete val="1"/>
        <c:axPos val="l"/>
        <c:numFmt formatCode="General" sourceLinked="0"/>
        <c:majorTickMark val="out"/>
        <c:minorTickMark val="none"/>
        <c:tickLblPos val="nextTo"/>
        <c:crossAx val="503442432"/>
        <c:crosses val="autoZero"/>
        <c:auto val="1"/>
        <c:lblAlgn val="ctr"/>
        <c:lblOffset val="100"/>
        <c:noMultiLvlLbl val="0"/>
      </c:catAx>
      <c:valAx>
        <c:axId val="503442432"/>
        <c:scaling>
          <c:orientation val="minMax"/>
          <c:max val="100"/>
          <c:min val="0"/>
        </c:scaling>
        <c:delete val="1"/>
        <c:axPos val="t"/>
        <c:numFmt formatCode="General" sourceLinked="1"/>
        <c:majorTickMark val="out"/>
        <c:minorTickMark val="none"/>
        <c:tickLblPos val="nextTo"/>
        <c:crossAx val="503440896"/>
        <c:crosses val="autoZero"/>
        <c:crossBetween val="between"/>
      </c:valAx>
      <c:spPr>
        <a:noFill/>
      </c:spPr>
    </c:plotArea>
    <c:plotVisOnly val="1"/>
    <c:dispBlanksAs val="gap"/>
    <c:showDLblsOverMax val="0"/>
  </c:chart>
  <c:spPr>
    <a:noFill/>
  </c:spPr>
  <c:txPr>
    <a:bodyPr/>
    <a:lstStyle/>
    <a:p>
      <a:pPr>
        <a:defRPr sz="1000">
          <a:latin typeface="Calibri" pitchFamily="34" charset="0"/>
          <a:cs typeface="Segoe UI" panose="020B0502040204020203" pitchFamily="34" charset="0"/>
        </a:defRPr>
      </a:pPr>
      <a:endParaRPr lang="cs-CZ"/>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30226916129409E-2"/>
          <c:y val="1.1565199495138062E-2"/>
          <c:w val="0.92899204936513591"/>
          <c:h val="0.98843480050486199"/>
        </c:manualLayout>
      </c:layout>
      <c:barChart>
        <c:barDir val="bar"/>
        <c:grouping val="stacked"/>
        <c:varyColors val="0"/>
        <c:ser>
          <c:idx val="0"/>
          <c:order val="0"/>
          <c:spPr>
            <a:solidFill>
              <a:srgbClr val="6C488E"/>
            </a:solidFill>
            <a:ln w="3175">
              <a:no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extLst>
              <c:ext xmlns:c16="http://schemas.microsoft.com/office/drawing/2014/chart" uri="{C3380CC4-5D6E-409C-BE32-E72D297353CC}">
                <c16:uniqueId val="{00000000-3DE5-4285-B452-F1237BDF46C0}"/>
              </c:ext>
            </c:extLst>
          </c:dPt>
          <c:dLbls>
            <c:numFmt formatCode="0&quot;%&quot;" sourceLinked="0"/>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Pokud okolí podporuje lidi při hledání pomoci v oblasti duševního zdraví, je pro ně snazší o pomoc požádat.</c:v>
                </c:pt>
                <c:pt idx="1">
                  <c:v>Lidé by ocenili návod, jak si o pomoc říct nebo kde o ni požádat.</c:v>
                </c:pt>
                <c:pt idx="2">
                  <c:v>Úzkost nebo depresivní příznaky jsou často překážkou, proč vyhledat pomoc.</c:v>
                </c:pt>
                <c:pt idx="3">
                  <c:v>Služby v oblasti duševního zdraví v případě problémů pomohou.</c:v>
                </c:pt>
                <c:pt idx="4">
                  <c:v>Pokud má člověk znalosti týkající se duševního zdraví, je snazší vyhledat pomoc.</c:v>
                </c:pt>
                <c:pt idx="5">
                  <c:v>Lidé si chtějí své obtíže vyřešit sami.</c:v>
                </c:pt>
                <c:pt idx="6">
                  <c:v>Není jasné, jak o obtížích mluvit.</c:v>
                </c:pt>
                <c:pt idx="7">
                  <c:v>Lidé jsou ochotnější vyhledat pomoc, pokud do toho nejsou nuceni někým jiným.</c:v>
                </c:pt>
                <c:pt idx="8">
                  <c:v>Lepší je mluvit o obtížích s blízkými než hledat pomoc u odborníka*ice.</c:v>
                </c:pt>
                <c:pt idx="9">
                  <c:v>Není jasné, co je závažné a co ne.</c:v>
                </c:pt>
                <c:pt idx="10">
                  <c:v>Není jasné, kde hledat pomoc a na koho se v případě obtíží obrátit.</c:v>
                </c:pt>
                <c:pt idx="11">
                  <c:v>Vyhledat pomoc je zavazující.</c:v>
                </c:pt>
                <c:pt idx="12">
                  <c:v>Pomoc je nutná pouze v případě závažných obtíží.</c:v>
                </c:pt>
                <c:pt idx="13">
                  <c:v>Problémy často nejsou tak závažné, aby bylo nutné se někomu svěřit.</c:v>
                </c:pt>
                <c:pt idx="14">
                  <c:v>Problémy se zlepší samy od sebe.</c:v>
                </c:pt>
              </c:strCache>
            </c:strRef>
          </c:cat>
          <c:val>
            <c:numRef>
              <c:f>Sheet1!$B$2:$B$16</c:f>
              <c:numCache>
                <c:formatCode>General</c:formatCode>
                <c:ptCount val="15"/>
                <c:pt idx="0">
                  <c:v>29</c:v>
                </c:pt>
                <c:pt idx="1">
                  <c:v>26</c:v>
                </c:pt>
                <c:pt idx="2">
                  <c:v>23</c:v>
                </c:pt>
                <c:pt idx="3">
                  <c:v>18</c:v>
                </c:pt>
                <c:pt idx="4">
                  <c:v>23</c:v>
                </c:pt>
                <c:pt idx="5">
                  <c:v>20</c:v>
                </c:pt>
                <c:pt idx="6">
                  <c:v>19</c:v>
                </c:pt>
                <c:pt idx="7">
                  <c:v>23</c:v>
                </c:pt>
                <c:pt idx="8">
                  <c:v>22</c:v>
                </c:pt>
                <c:pt idx="9">
                  <c:v>17</c:v>
                </c:pt>
                <c:pt idx="10">
                  <c:v>10</c:v>
                </c:pt>
                <c:pt idx="11">
                  <c:v>10</c:v>
                </c:pt>
                <c:pt idx="12">
                  <c:v>11</c:v>
                </c:pt>
                <c:pt idx="13">
                  <c:v>9</c:v>
                </c:pt>
                <c:pt idx="14">
                  <c:v>5</c:v>
                </c:pt>
              </c:numCache>
            </c:numRef>
          </c:val>
          <c:extLst>
            <c:ext xmlns:c16="http://schemas.microsoft.com/office/drawing/2014/chart" uri="{C3380CC4-5D6E-409C-BE32-E72D297353CC}">
              <c16:uniqueId val="{00000001-3DE5-4285-B452-F1237BDF46C0}"/>
            </c:ext>
          </c:extLst>
        </c:ser>
        <c:ser>
          <c:idx val="1"/>
          <c:order val="1"/>
          <c:spPr>
            <a:solidFill>
              <a:srgbClr val="A485C1"/>
            </a:solidFill>
            <a:effectLst>
              <a:outerShdw blurRad="50800" dist="38100" dir="2700000" algn="t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2-3DE5-4285-B452-F1237BDF46C0}"/>
              </c:ext>
            </c:extLst>
          </c:dPt>
          <c:dLbls>
            <c:numFmt formatCode="0&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Pokud okolí podporuje lidi při hledání pomoci v oblasti duševního zdraví, je pro ně snazší o pomoc požádat.</c:v>
                </c:pt>
                <c:pt idx="1">
                  <c:v>Lidé by ocenili návod, jak si o pomoc říct nebo kde o ni požádat.</c:v>
                </c:pt>
                <c:pt idx="2">
                  <c:v>Úzkost nebo depresivní příznaky jsou často překážkou, proč vyhledat pomoc.</c:v>
                </c:pt>
                <c:pt idx="3">
                  <c:v>Služby v oblasti duševního zdraví v případě problémů pomohou.</c:v>
                </c:pt>
                <c:pt idx="4">
                  <c:v>Pokud má člověk znalosti týkající se duševního zdraví, je snazší vyhledat pomoc.</c:v>
                </c:pt>
                <c:pt idx="5">
                  <c:v>Lidé si chtějí své obtíže vyřešit sami.</c:v>
                </c:pt>
                <c:pt idx="6">
                  <c:v>Není jasné, jak o obtížích mluvit.</c:v>
                </c:pt>
                <c:pt idx="7">
                  <c:v>Lidé jsou ochotnější vyhledat pomoc, pokud do toho nejsou nuceni někým jiným.</c:v>
                </c:pt>
                <c:pt idx="8">
                  <c:v>Lepší je mluvit o obtížích s blízkými než hledat pomoc u odborníka*ice.</c:v>
                </c:pt>
                <c:pt idx="9">
                  <c:v>Není jasné, co je závažné a co ne.</c:v>
                </c:pt>
                <c:pt idx="10">
                  <c:v>Není jasné, kde hledat pomoc a na koho se v případě obtíží obrátit.</c:v>
                </c:pt>
                <c:pt idx="11">
                  <c:v>Vyhledat pomoc je zavazující.</c:v>
                </c:pt>
                <c:pt idx="12">
                  <c:v>Pomoc je nutná pouze v případě závažných obtíží.</c:v>
                </c:pt>
                <c:pt idx="13">
                  <c:v>Problémy často nejsou tak závažné, aby bylo nutné se někomu svěřit.</c:v>
                </c:pt>
                <c:pt idx="14">
                  <c:v>Problémy se zlepší samy od sebe.</c:v>
                </c:pt>
              </c:strCache>
            </c:strRef>
          </c:cat>
          <c:val>
            <c:numRef>
              <c:f>Sheet1!$C$2:$C$16</c:f>
              <c:numCache>
                <c:formatCode>General</c:formatCode>
                <c:ptCount val="15"/>
                <c:pt idx="0">
                  <c:v>40</c:v>
                </c:pt>
                <c:pt idx="1">
                  <c:v>40</c:v>
                </c:pt>
                <c:pt idx="2">
                  <c:v>40</c:v>
                </c:pt>
                <c:pt idx="3">
                  <c:v>45</c:v>
                </c:pt>
                <c:pt idx="4">
                  <c:v>39</c:v>
                </c:pt>
                <c:pt idx="5">
                  <c:v>40</c:v>
                </c:pt>
                <c:pt idx="6">
                  <c:v>40</c:v>
                </c:pt>
                <c:pt idx="7">
                  <c:v>33</c:v>
                </c:pt>
                <c:pt idx="8">
                  <c:v>28</c:v>
                </c:pt>
                <c:pt idx="9">
                  <c:v>32</c:v>
                </c:pt>
                <c:pt idx="10">
                  <c:v>30</c:v>
                </c:pt>
                <c:pt idx="11">
                  <c:v>23</c:v>
                </c:pt>
                <c:pt idx="12">
                  <c:v>17</c:v>
                </c:pt>
                <c:pt idx="13">
                  <c:v>17</c:v>
                </c:pt>
                <c:pt idx="14">
                  <c:v>13</c:v>
                </c:pt>
              </c:numCache>
            </c:numRef>
          </c:val>
          <c:extLst>
            <c:ext xmlns:c16="http://schemas.microsoft.com/office/drawing/2014/chart" uri="{C3380CC4-5D6E-409C-BE32-E72D297353CC}">
              <c16:uniqueId val="{00000003-3DE5-4285-B452-F1237BDF46C0}"/>
            </c:ext>
          </c:extLst>
        </c:ser>
        <c:ser>
          <c:idx val="2"/>
          <c:order val="2"/>
          <c:spPr>
            <a:noFill/>
            <a:ln>
              <a:noFill/>
            </a:ln>
            <a:effectLst/>
          </c:spPr>
          <c:invertIfNegative val="0"/>
          <c:dLbls>
            <c:numFmt formatCode="0&quot;%&quot;" sourceLinked="0"/>
            <c:spPr>
              <a:noFill/>
              <a:ln>
                <a:noFill/>
              </a:ln>
              <a:effectLst/>
            </c:sp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ext>
            </c:extLst>
          </c:dLbls>
          <c:cat>
            <c:strRef>
              <c:f>Sheet1!$A$2:$A$16</c:f>
              <c:strCache>
                <c:ptCount val="15"/>
                <c:pt idx="0">
                  <c:v>Pokud okolí podporuje lidi při hledání pomoci v oblasti duševního zdraví, je pro ně snazší o pomoc požádat.</c:v>
                </c:pt>
                <c:pt idx="1">
                  <c:v>Lidé by ocenili návod, jak si o pomoc říct nebo kde o ni požádat.</c:v>
                </c:pt>
                <c:pt idx="2">
                  <c:v>Úzkost nebo depresivní příznaky jsou často překážkou, proč vyhledat pomoc.</c:v>
                </c:pt>
                <c:pt idx="3">
                  <c:v>Služby v oblasti duševního zdraví v případě problémů pomohou.</c:v>
                </c:pt>
                <c:pt idx="4">
                  <c:v>Pokud má člověk znalosti týkající se duševního zdraví, je snazší vyhledat pomoc.</c:v>
                </c:pt>
                <c:pt idx="5">
                  <c:v>Lidé si chtějí své obtíže vyřešit sami.</c:v>
                </c:pt>
                <c:pt idx="6">
                  <c:v>Není jasné, jak o obtížích mluvit.</c:v>
                </c:pt>
                <c:pt idx="7">
                  <c:v>Lidé jsou ochotnější vyhledat pomoc, pokud do toho nejsou nuceni někým jiným.</c:v>
                </c:pt>
                <c:pt idx="8">
                  <c:v>Lepší je mluvit o obtížích s blízkými než hledat pomoc u odborníka*ice.</c:v>
                </c:pt>
                <c:pt idx="9">
                  <c:v>Není jasné, co je závažné a co ne.</c:v>
                </c:pt>
                <c:pt idx="10">
                  <c:v>Není jasné, kde hledat pomoc a na koho se v případě obtíží obrátit.</c:v>
                </c:pt>
                <c:pt idx="11">
                  <c:v>Vyhledat pomoc je zavazující.</c:v>
                </c:pt>
                <c:pt idx="12">
                  <c:v>Pomoc je nutná pouze v případě závažných obtíží.</c:v>
                </c:pt>
                <c:pt idx="13">
                  <c:v>Problémy často nejsou tak závažné, aby bylo nutné se někomu svěřit.</c:v>
                </c:pt>
                <c:pt idx="14">
                  <c:v>Problémy se zlepší samy od sebe.</c:v>
                </c:pt>
              </c:strCache>
            </c:strRef>
          </c:cat>
          <c:val>
            <c:numRef>
              <c:f>Sheet1!$D$2:$D$16</c:f>
              <c:numCache>
                <c:formatCode>General</c:formatCode>
                <c:ptCount val="15"/>
                <c:pt idx="0">
                  <c:v>69</c:v>
                </c:pt>
                <c:pt idx="1">
                  <c:v>66</c:v>
                </c:pt>
                <c:pt idx="2">
                  <c:v>63</c:v>
                </c:pt>
                <c:pt idx="3">
                  <c:v>63</c:v>
                </c:pt>
                <c:pt idx="4">
                  <c:v>62</c:v>
                </c:pt>
                <c:pt idx="5">
                  <c:v>60</c:v>
                </c:pt>
                <c:pt idx="6">
                  <c:v>59</c:v>
                </c:pt>
                <c:pt idx="7">
                  <c:v>56</c:v>
                </c:pt>
                <c:pt idx="8">
                  <c:v>50</c:v>
                </c:pt>
                <c:pt idx="9">
                  <c:v>49</c:v>
                </c:pt>
                <c:pt idx="10">
                  <c:v>40</c:v>
                </c:pt>
                <c:pt idx="11">
                  <c:v>33</c:v>
                </c:pt>
                <c:pt idx="12">
                  <c:v>28</c:v>
                </c:pt>
                <c:pt idx="13">
                  <c:v>26</c:v>
                </c:pt>
                <c:pt idx="14">
                  <c:v>18</c:v>
                </c:pt>
              </c:numCache>
            </c:numRef>
          </c:val>
          <c:extLst>
            <c:ext xmlns:c16="http://schemas.microsoft.com/office/drawing/2014/chart" uri="{C3380CC4-5D6E-409C-BE32-E72D297353CC}">
              <c16:uniqueId val="{00000004-3DE5-4285-B452-F1237BDF46C0}"/>
            </c:ext>
          </c:extLst>
        </c:ser>
        <c:dLbls>
          <c:showLegendKey val="0"/>
          <c:showVal val="0"/>
          <c:showCatName val="0"/>
          <c:showSerName val="0"/>
          <c:showPercent val="0"/>
          <c:showBubbleSize val="0"/>
        </c:dLbls>
        <c:gapWidth val="60"/>
        <c:overlap val="100"/>
        <c:axId val="349910528"/>
        <c:axId val="349912064"/>
      </c:barChart>
      <c:catAx>
        <c:axId val="349910528"/>
        <c:scaling>
          <c:orientation val="maxMin"/>
        </c:scaling>
        <c:delete val="1"/>
        <c:axPos val="l"/>
        <c:numFmt formatCode="General" sourceLinked="0"/>
        <c:majorTickMark val="out"/>
        <c:minorTickMark val="none"/>
        <c:tickLblPos val="nextTo"/>
        <c:crossAx val="349912064"/>
        <c:crosses val="autoZero"/>
        <c:auto val="1"/>
        <c:lblAlgn val="ctr"/>
        <c:lblOffset val="100"/>
        <c:noMultiLvlLbl val="0"/>
      </c:catAx>
      <c:valAx>
        <c:axId val="349912064"/>
        <c:scaling>
          <c:orientation val="minMax"/>
          <c:max val="100"/>
          <c:min val="0"/>
        </c:scaling>
        <c:delete val="1"/>
        <c:axPos val="t"/>
        <c:numFmt formatCode="General" sourceLinked="1"/>
        <c:majorTickMark val="out"/>
        <c:minorTickMark val="none"/>
        <c:tickLblPos val="nextTo"/>
        <c:crossAx val="349910528"/>
        <c:crosses val="autoZero"/>
        <c:crossBetween val="between"/>
      </c:valAx>
    </c:plotArea>
    <c:plotVisOnly val="1"/>
    <c:dispBlanksAs val="gap"/>
    <c:showDLblsOverMax val="0"/>
  </c:chart>
  <c:txPr>
    <a:bodyPr/>
    <a:lstStyle/>
    <a:p>
      <a:pPr>
        <a:defRPr sz="1000">
          <a:latin typeface="+mj-lt"/>
          <a:cs typeface="Segoe UI" panose="020B0502040204020203" pitchFamily="34" charset="0"/>
        </a:defRPr>
      </a:pPr>
      <a:endParaRPr lang="cs-CZ"/>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30226916129409E-2"/>
          <c:y val="1.1565199495138062E-2"/>
          <c:w val="0.92899204936513591"/>
          <c:h val="0.98843480050486199"/>
        </c:manualLayout>
      </c:layout>
      <c:barChart>
        <c:barDir val="bar"/>
        <c:grouping val="stacked"/>
        <c:varyColors val="0"/>
        <c:ser>
          <c:idx val="0"/>
          <c:order val="0"/>
          <c:spPr>
            <a:solidFill>
              <a:srgbClr val="6C488E"/>
            </a:solidFill>
            <a:ln w="3175">
              <a:no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extLst>
              <c:ext xmlns:c16="http://schemas.microsoft.com/office/drawing/2014/chart" uri="{C3380CC4-5D6E-409C-BE32-E72D297353CC}">
                <c16:uniqueId val="{00000000-3DE5-4285-B452-F1237BDF46C0}"/>
              </c:ext>
            </c:extLst>
          </c:dPt>
          <c:dLbls>
            <c:numFmt formatCode="0&quot;%&quot;" sourceLinked="0"/>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U každého z nás se mohou objevit duševní obtíže.</c:v>
                </c:pt>
                <c:pt idx="1">
                  <c:v>Lidé se stydí říct si o pomoc.</c:v>
                </c:pt>
                <c:pt idx="2">
                  <c:v>Nikdo nemá právo vylučovat lidi s duševními obtížemi ze společnosti.</c:v>
                </c:pt>
                <c:pt idx="3">
                  <c:v>Lidé se bojí vyhledat pomoc kvůli tomu, co si ostatní o duševních obtížích myslí.</c:v>
                </c:pt>
                <c:pt idx="4">
                  <c:v>Lidé se obávají negativních reakcí a odmítání od svého okolí, když si řeknou o pomoc.</c:v>
                </c:pt>
                <c:pt idx="5">
                  <c:v>Hodně lidí se během života potká s duševními obtížemi</c:v>
                </c:pt>
                <c:pt idx="6">
                  <c:v>Když budou lidé vídat ve svém okolí, na sociálních sítích, v literatuře či filmech, že je běžné využít odborné pomoci, snáze ji pro sebe vyhledají.</c:v>
                </c:pt>
                <c:pt idx="7">
                  <c:v>Děti a mladí se bojí, že když si řeknou o pomoc, někdo se na rodiče bude zlobit, že se o ně dobře nestarají.</c:v>
                </c:pt>
                <c:pt idx="8">
                  <c:v>Lidé s duševními obtížemi jsou dlouho terčem posměchu.</c:v>
                </c:pt>
                <c:pt idx="9">
                  <c:v>Lidé s duševními obtížemi jsou méně nebezpeční, než si lidé myslí.</c:v>
                </c:pt>
                <c:pt idx="10">
                  <c:v>V rodině se často o duševních obtížích mluví ošklivě nebo pohrdavě.</c:v>
                </c:pt>
                <c:pt idx="11">
                  <c:v>Lidé s duševními obtížemi jsou slabí a nemají dostatečnou vůli.</c:v>
                </c:pt>
                <c:pt idx="12">
                  <c:v>Pomyšlení na to, že v mém okolí žijí lidé s duševním onemocněním, je děsivé.</c:v>
                </c:pt>
                <c:pt idx="13">
                  <c:v>Lidé s duševními obtížemi se z toho můžou dostat sami, kdyby chtěli.</c:v>
                </c:pt>
                <c:pt idx="14">
                  <c:v>Duševní onemocnění není skutečnou nemocí.</c:v>
                </c:pt>
              </c:strCache>
            </c:strRef>
          </c:cat>
          <c:val>
            <c:numRef>
              <c:f>Sheet1!$B$2:$B$16</c:f>
              <c:numCache>
                <c:formatCode>General</c:formatCode>
                <c:ptCount val="15"/>
                <c:pt idx="0">
                  <c:v>45</c:v>
                </c:pt>
                <c:pt idx="1">
                  <c:v>38</c:v>
                </c:pt>
                <c:pt idx="2">
                  <c:v>44</c:v>
                </c:pt>
                <c:pt idx="3">
                  <c:v>30</c:v>
                </c:pt>
                <c:pt idx="4">
                  <c:v>28</c:v>
                </c:pt>
                <c:pt idx="5">
                  <c:v>29</c:v>
                </c:pt>
                <c:pt idx="6">
                  <c:v>24</c:v>
                </c:pt>
                <c:pt idx="7">
                  <c:v>18</c:v>
                </c:pt>
                <c:pt idx="8">
                  <c:v>16</c:v>
                </c:pt>
                <c:pt idx="9">
                  <c:v>13</c:v>
                </c:pt>
                <c:pt idx="10">
                  <c:v>16</c:v>
                </c:pt>
                <c:pt idx="11">
                  <c:v>10</c:v>
                </c:pt>
                <c:pt idx="12">
                  <c:v>8</c:v>
                </c:pt>
                <c:pt idx="13">
                  <c:v>6</c:v>
                </c:pt>
                <c:pt idx="14">
                  <c:v>6</c:v>
                </c:pt>
              </c:numCache>
            </c:numRef>
          </c:val>
          <c:extLst>
            <c:ext xmlns:c16="http://schemas.microsoft.com/office/drawing/2014/chart" uri="{C3380CC4-5D6E-409C-BE32-E72D297353CC}">
              <c16:uniqueId val="{00000001-3DE5-4285-B452-F1237BDF46C0}"/>
            </c:ext>
          </c:extLst>
        </c:ser>
        <c:ser>
          <c:idx val="1"/>
          <c:order val="1"/>
          <c:spPr>
            <a:solidFill>
              <a:srgbClr val="A485C1"/>
            </a:solidFill>
            <a:effectLst>
              <a:outerShdw blurRad="50800" dist="38100" dir="2700000" algn="t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2-3DE5-4285-B452-F1237BDF46C0}"/>
              </c:ext>
            </c:extLst>
          </c:dPt>
          <c:dLbls>
            <c:numFmt formatCode="0&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U každého z nás se mohou objevit duševní obtíže.</c:v>
                </c:pt>
                <c:pt idx="1">
                  <c:v>Lidé se stydí říct si o pomoc.</c:v>
                </c:pt>
                <c:pt idx="2">
                  <c:v>Nikdo nemá právo vylučovat lidi s duševními obtížemi ze společnosti.</c:v>
                </c:pt>
                <c:pt idx="3">
                  <c:v>Lidé se bojí vyhledat pomoc kvůli tomu, co si ostatní o duševních obtížích myslí.</c:v>
                </c:pt>
                <c:pt idx="4">
                  <c:v>Lidé se obávají negativních reakcí a odmítání od svého okolí, když si řeknou o pomoc.</c:v>
                </c:pt>
                <c:pt idx="5">
                  <c:v>Hodně lidí se během života potká s duševními obtížemi</c:v>
                </c:pt>
                <c:pt idx="6">
                  <c:v>Když budou lidé vídat ve svém okolí, na sociálních sítích, v literatuře či filmech, že je běžné využít odborné pomoci, snáze ji pro sebe vyhledají.</c:v>
                </c:pt>
                <c:pt idx="7">
                  <c:v>Děti a mladí se bojí, že když si řeknou o pomoc, někdo se na rodiče bude zlobit, že se o ně dobře nestarají.</c:v>
                </c:pt>
                <c:pt idx="8">
                  <c:v>Lidé s duševními obtížemi jsou dlouho terčem posměchu.</c:v>
                </c:pt>
                <c:pt idx="9">
                  <c:v>Lidé s duševními obtížemi jsou méně nebezpeční, než si lidé myslí.</c:v>
                </c:pt>
                <c:pt idx="10">
                  <c:v>V rodině se často o duševních obtížích mluví ošklivě nebo pohrdavě.</c:v>
                </c:pt>
                <c:pt idx="11">
                  <c:v>Lidé s duševními obtížemi jsou slabí a nemají dostatečnou vůli.</c:v>
                </c:pt>
                <c:pt idx="12">
                  <c:v>Pomyšlení na to, že v mém okolí žijí lidé s duševním onemocněním, je děsivé.</c:v>
                </c:pt>
                <c:pt idx="13">
                  <c:v>Lidé s duševními obtížemi se z toho můžou dostat sami, kdyby chtěli.</c:v>
                </c:pt>
                <c:pt idx="14">
                  <c:v>Duševní onemocnění není skutečnou nemocí.</c:v>
                </c:pt>
              </c:strCache>
            </c:strRef>
          </c:cat>
          <c:val>
            <c:numRef>
              <c:f>Sheet1!$C$2:$C$16</c:f>
              <c:numCache>
                <c:formatCode>General</c:formatCode>
                <c:ptCount val="15"/>
                <c:pt idx="0">
                  <c:v>34</c:v>
                </c:pt>
                <c:pt idx="1">
                  <c:v>40</c:v>
                </c:pt>
                <c:pt idx="2">
                  <c:v>31</c:v>
                </c:pt>
                <c:pt idx="3">
                  <c:v>42</c:v>
                </c:pt>
                <c:pt idx="4">
                  <c:v>42</c:v>
                </c:pt>
                <c:pt idx="5">
                  <c:v>39</c:v>
                </c:pt>
                <c:pt idx="6">
                  <c:v>40</c:v>
                </c:pt>
                <c:pt idx="7">
                  <c:v>39</c:v>
                </c:pt>
                <c:pt idx="8">
                  <c:v>38</c:v>
                </c:pt>
                <c:pt idx="9">
                  <c:v>24</c:v>
                </c:pt>
                <c:pt idx="10">
                  <c:v>20</c:v>
                </c:pt>
                <c:pt idx="11">
                  <c:v>23</c:v>
                </c:pt>
                <c:pt idx="12">
                  <c:v>20</c:v>
                </c:pt>
                <c:pt idx="13">
                  <c:v>15</c:v>
                </c:pt>
                <c:pt idx="14">
                  <c:v>11</c:v>
                </c:pt>
              </c:numCache>
            </c:numRef>
          </c:val>
          <c:extLst>
            <c:ext xmlns:c16="http://schemas.microsoft.com/office/drawing/2014/chart" uri="{C3380CC4-5D6E-409C-BE32-E72D297353CC}">
              <c16:uniqueId val="{00000003-3DE5-4285-B452-F1237BDF46C0}"/>
            </c:ext>
          </c:extLst>
        </c:ser>
        <c:ser>
          <c:idx val="2"/>
          <c:order val="2"/>
          <c:spPr>
            <a:noFill/>
            <a:ln>
              <a:noFill/>
            </a:ln>
            <a:effectLst/>
          </c:spPr>
          <c:invertIfNegative val="0"/>
          <c:dLbls>
            <c:numFmt formatCode="0&quot;%&quot;" sourceLinked="0"/>
            <c:spPr>
              <a:noFill/>
              <a:ln>
                <a:noFill/>
              </a:ln>
              <a:effectLst/>
            </c:sp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ext>
            </c:extLst>
          </c:dLbls>
          <c:cat>
            <c:strRef>
              <c:f>Sheet1!$A$2:$A$16</c:f>
              <c:strCache>
                <c:ptCount val="15"/>
                <c:pt idx="0">
                  <c:v>U každého z nás se mohou objevit duševní obtíže.</c:v>
                </c:pt>
                <c:pt idx="1">
                  <c:v>Lidé se stydí říct si o pomoc.</c:v>
                </c:pt>
                <c:pt idx="2">
                  <c:v>Nikdo nemá právo vylučovat lidi s duševními obtížemi ze společnosti.</c:v>
                </c:pt>
                <c:pt idx="3">
                  <c:v>Lidé se bojí vyhledat pomoc kvůli tomu, co si ostatní o duševních obtížích myslí.</c:v>
                </c:pt>
                <c:pt idx="4">
                  <c:v>Lidé se obávají negativních reakcí a odmítání od svého okolí, když si řeknou o pomoc.</c:v>
                </c:pt>
                <c:pt idx="5">
                  <c:v>Hodně lidí se během života potká s duševními obtížemi</c:v>
                </c:pt>
                <c:pt idx="6">
                  <c:v>Když budou lidé vídat ve svém okolí, na sociálních sítích, v literatuře či filmech, že je běžné využít odborné pomoci, snáze ji pro sebe vyhledají.</c:v>
                </c:pt>
                <c:pt idx="7">
                  <c:v>Děti a mladí se bojí, že když si řeknou o pomoc, někdo se na rodiče bude zlobit, že se o ně dobře nestarají.</c:v>
                </c:pt>
                <c:pt idx="8">
                  <c:v>Lidé s duševními obtížemi jsou dlouho terčem posměchu.</c:v>
                </c:pt>
                <c:pt idx="9">
                  <c:v>Lidé s duševními obtížemi jsou méně nebezpeční, než si lidé myslí.</c:v>
                </c:pt>
                <c:pt idx="10">
                  <c:v>V rodině se často o duševních obtížích mluví ošklivě nebo pohrdavě.</c:v>
                </c:pt>
                <c:pt idx="11">
                  <c:v>Lidé s duševními obtížemi jsou slabí a nemají dostatečnou vůli.</c:v>
                </c:pt>
                <c:pt idx="12">
                  <c:v>Pomyšlení na to, že v mém okolí žijí lidé s duševním onemocněním, je děsivé.</c:v>
                </c:pt>
                <c:pt idx="13">
                  <c:v>Lidé s duševními obtížemi se z toho můžou dostat sami, kdyby chtěli.</c:v>
                </c:pt>
                <c:pt idx="14">
                  <c:v>Duševní onemocnění není skutečnou nemocí.</c:v>
                </c:pt>
              </c:strCache>
            </c:strRef>
          </c:cat>
          <c:val>
            <c:numRef>
              <c:f>Sheet1!$D$2:$D$16</c:f>
              <c:numCache>
                <c:formatCode>General</c:formatCode>
                <c:ptCount val="15"/>
                <c:pt idx="0">
                  <c:v>79</c:v>
                </c:pt>
                <c:pt idx="1">
                  <c:v>78</c:v>
                </c:pt>
                <c:pt idx="2">
                  <c:v>75</c:v>
                </c:pt>
                <c:pt idx="3">
                  <c:v>72</c:v>
                </c:pt>
                <c:pt idx="4">
                  <c:v>70</c:v>
                </c:pt>
                <c:pt idx="5">
                  <c:v>68</c:v>
                </c:pt>
                <c:pt idx="6">
                  <c:v>64</c:v>
                </c:pt>
                <c:pt idx="7">
                  <c:v>57</c:v>
                </c:pt>
                <c:pt idx="8">
                  <c:v>54</c:v>
                </c:pt>
                <c:pt idx="9">
                  <c:v>37</c:v>
                </c:pt>
                <c:pt idx="10">
                  <c:v>36</c:v>
                </c:pt>
                <c:pt idx="11">
                  <c:v>33</c:v>
                </c:pt>
                <c:pt idx="12">
                  <c:v>28</c:v>
                </c:pt>
                <c:pt idx="13">
                  <c:v>21</c:v>
                </c:pt>
                <c:pt idx="14">
                  <c:v>17</c:v>
                </c:pt>
              </c:numCache>
            </c:numRef>
          </c:val>
          <c:extLst>
            <c:ext xmlns:c16="http://schemas.microsoft.com/office/drawing/2014/chart" uri="{C3380CC4-5D6E-409C-BE32-E72D297353CC}">
              <c16:uniqueId val="{00000004-3DE5-4285-B452-F1237BDF46C0}"/>
            </c:ext>
          </c:extLst>
        </c:ser>
        <c:dLbls>
          <c:showLegendKey val="0"/>
          <c:showVal val="0"/>
          <c:showCatName val="0"/>
          <c:showSerName val="0"/>
          <c:showPercent val="0"/>
          <c:showBubbleSize val="0"/>
        </c:dLbls>
        <c:gapWidth val="60"/>
        <c:overlap val="100"/>
        <c:axId val="349910528"/>
        <c:axId val="349912064"/>
      </c:barChart>
      <c:catAx>
        <c:axId val="349910528"/>
        <c:scaling>
          <c:orientation val="maxMin"/>
        </c:scaling>
        <c:delete val="1"/>
        <c:axPos val="l"/>
        <c:numFmt formatCode="General" sourceLinked="0"/>
        <c:majorTickMark val="out"/>
        <c:minorTickMark val="none"/>
        <c:tickLblPos val="nextTo"/>
        <c:crossAx val="349912064"/>
        <c:crosses val="autoZero"/>
        <c:auto val="1"/>
        <c:lblAlgn val="ctr"/>
        <c:lblOffset val="100"/>
        <c:noMultiLvlLbl val="0"/>
      </c:catAx>
      <c:valAx>
        <c:axId val="349912064"/>
        <c:scaling>
          <c:orientation val="minMax"/>
          <c:max val="100"/>
          <c:min val="0"/>
        </c:scaling>
        <c:delete val="1"/>
        <c:axPos val="t"/>
        <c:numFmt formatCode="General" sourceLinked="1"/>
        <c:majorTickMark val="out"/>
        <c:minorTickMark val="none"/>
        <c:tickLblPos val="nextTo"/>
        <c:crossAx val="349910528"/>
        <c:crosses val="autoZero"/>
        <c:crossBetween val="between"/>
      </c:valAx>
    </c:plotArea>
    <c:plotVisOnly val="1"/>
    <c:dispBlanksAs val="gap"/>
    <c:showDLblsOverMax val="0"/>
  </c:chart>
  <c:txPr>
    <a:bodyPr/>
    <a:lstStyle/>
    <a:p>
      <a:pPr>
        <a:defRPr sz="1000">
          <a:latin typeface="+mj-lt"/>
          <a:cs typeface="Segoe UI" panose="020B0502040204020203" pitchFamily="34" charset="0"/>
        </a:defRPr>
      </a:pPr>
      <a:endParaRPr lang="cs-CZ"/>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5558" cy="501094"/>
          </a:xfrm>
          <a:prstGeom prst="rect">
            <a:avLst/>
          </a:prstGeom>
        </p:spPr>
        <p:txBody>
          <a:bodyPr vert="horz" lIns="93068" tIns="46534" rIns="93068" bIns="46534" rtlCol="0"/>
          <a:lstStyle>
            <a:lvl1pPr algn="l">
              <a:defRPr sz="1200"/>
            </a:lvl1pPr>
          </a:lstStyle>
          <a:p>
            <a:endParaRPr lang="en-US" dirty="0"/>
          </a:p>
        </p:txBody>
      </p:sp>
      <p:sp>
        <p:nvSpPr>
          <p:cNvPr id="3" name="Date Placeholder 2"/>
          <p:cNvSpPr>
            <a:spLocks noGrp="1"/>
          </p:cNvSpPr>
          <p:nvPr>
            <p:ph type="dt" sz="quarter" idx="1"/>
          </p:nvPr>
        </p:nvSpPr>
        <p:spPr>
          <a:xfrm>
            <a:off x="3902598" y="1"/>
            <a:ext cx="2985558" cy="501094"/>
          </a:xfrm>
          <a:prstGeom prst="rect">
            <a:avLst/>
          </a:prstGeom>
        </p:spPr>
        <p:txBody>
          <a:bodyPr vert="horz" lIns="93068" tIns="46534" rIns="93068" bIns="46534" rtlCol="0"/>
          <a:lstStyle>
            <a:lvl1pPr algn="r">
              <a:defRPr sz="1200"/>
            </a:lvl1pPr>
          </a:lstStyle>
          <a:p>
            <a:fld id="{2E6B6278-B5EA-0943-8A64-D23EA5B7C1AA}" type="datetimeFigureOut">
              <a:rPr lang="en-US" smtClean="0"/>
              <a:t>10/4/2023</a:t>
            </a:fld>
            <a:endParaRPr lang="en-US" dirty="0"/>
          </a:p>
        </p:txBody>
      </p:sp>
      <p:sp>
        <p:nvSpPr>
          <p:cNvPr id="4" name="Footer Placeholder 3"/>
          <p:cNvSpPr>
            <a:spLocks noGrp="1"/>
          </p:cNvSpPr>
          <p:nvPr>
            <p:ph type="ftr" sz="quarter" idx="2"/>
          </p:nvPr>
        </p:nvSpPr>
        <p:spPr>
          <a:xfrm>
            <a:off x="0" y="9519054"/>
            <a:ext cx="2985558" cy="501094"/>
          </a:xfrm>
          <a:prstGeom prst="rect">
            <a:avLst/>
          </a:prstGeom>
        </p:spPr>
        <p:txBody>
          <a:bodyPr vert="horz" lIns="93068" tIns="46534" rIns="93068" bIns="4653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02598" y="9519054"/>
            <a:ext cx="2985558" cy="501094"/>
          </a:xfrm>
          <a:prstGeom prst="rect">
            <a:avLst/>
          </a:prstGeom>
        </p:spPr>
        <p:txBody>
          <a:bodyPr vert="horz" lIns="93068" tIns="46534" rIns="93068" bIns="46534" rtlCol="0" anchor="b"/>
          <a:lstStyle>
            <a:lvl1pPr algn="r">
              <a:defRPr sz="1200"/>
            </a:lvl1pPr>
          </a:lstStyle>
          <a:p>
            <a:fld id="{5AE225BA-1E6D-414D-A7DF-B25F7BB27C05}" type="slidenum">
              <a:rPr lang="en-US" smtClean="0"/>
              <a:t>‹#›</a:t>
            </a:fld>
            <a:endParaRPr lang="en-US" dirty="0"/>
          </a:p>
        </p:txBody>
      </p:sp>
    </p:spTree>
    <p:extLst>
      <p:ext uri="{BB962C8B-B14F-4D97-AF65-F5344CB8AC3E}">
        <p14:creationId xmlns:p14="http://schemas.microsoft.com/office/powerpoint/2010/main" val="4281171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5558" cy="501094"/>
          </a:xfrm>
          <a:prstGeom prst="rect">
            <a:avLst/>
          </a:prstGeom>
        </p:spPr>
        <p:txBody>
          <a:bodyPr vert="horz" lIns="93068" tIns="46534" rIns="93068" bIns="46534" rtlCol="0"/>
          <a:lstStyle>
            <a:lvl1pPr algn="l">
              <a:defRPr sz="1200"/>
            </a:lvl1pPr>
          </a:lstStyle>
          <a:p>
            <a:endParaRPr lang="en-US" dirty="0"/>
          </a:p>
        </p:txBody>
      </p:sp>
      <p:sp>
        <p:nvSpPr>
          <p:cNvPr id="3" name="Date Placeholder 2"/>
          <p:cNvSpPr>
            <a:spLocks noGrp="1"/>
          </p:cNvSpPr>
          <p:nvPr>
            <p:ph type="dt" idx="1"/>
          </p:nvPr>
        </p:nvSpPr>
        <p:spPr>
          <a:xfrm>
            <a:off x="3902598" y="1"/>
            <a:ext cx="2985558" cy="501094"/>
          </a:xfrm>
          <a:prstGeom prst="rect">
            <a:avLst/>
          </a:prstGeom>
        </p:spPr>
        <p:txBody>
          <a:bodyPr vert="horz" lIns="93068" tIns="46534" rIns="93068" bIns="46534" rtlCol="0"/>
          <a:lstStyle>
            <a:lvl1pPr algn="r">
              <a:defRPr sz="1200"/>
            </a:lvl1pPr>
          </a:lstStyle>
          <a:p>
            <a:fld id="{D7346FF6-D147-964B-A71D-5098CE1751FE}" type="datetimeFigureOut">
              <a:rPr lang="en-US" smtClean="0"/>
              <a:t>10/4/2023</a:t>
            </a:fld>
            <a:endParaRPr lang="en-US" dirty="0"/>
          </a:p>
        </p:txBody>
      </p:sp>
      <p:sp>
        <p:nvSpPr>
          <p:cNvPr id="4" name="Slide Image Placeholder 3"/>
          <p:cNvSpPr>
            <a:spLocks noGrp="1" noRot="1" noChangeAspect="1"/>
          </p:cNvSpPr>
          <p:nvPr>
            <p:ph type="sldImg" idx="2"/>
          </p:nvPr>
        </p:nvSpPr>
        <p:spPr>
          <a:xfrm>
            <a:off x="103188" y="750888"/>
            <a:ext cx="6683375" cy="3759200"/>
          </a:xfrm>
          <a:prstGeom prst="rect">
            <a:avLst/>
          </a:prstGeom>
          <a:noFill/>
          <a:ln w="12700">
            <a:solidFill>
              <a:prstClr val="black"/>
            </a:solidFill>
          </a:ln>
        </p:spPr>
        <p:txBody>
          <a:bodyPr vert="horz" lIns="93068" tIns="46534" rIns="93068" bIns="46534" rtlCol="0" anchor="ctr"/>
          <a:lstStyle/>
          <a:p>
            <a:endParaRPr lang="en-US" dirty="0"/>
          </a:p>
        </p:txBody>
      </p:sp>
      <p:sp>
        <p:nvSpPr>
          <p:cNvPr id="5" name="Notes Placeholder 4"/>
          <p:cNvSpPr>
            <a:spLocks noGrp="1"/>
          </p:cNvSpPr>
          <p:nvPr>
            <p:ph type="body" sz="quarter" idx="3"/>
          </p:nvPr>
        </p:nvSpPr>
        <p:spPr>
          <a:xfrm>
            <a:off x="688976" y="4760397"/>
            <a:ext cx="5511800" cy="4509849"/>
          </a:xfrm>
          <a:prstGeom prst="rect">
            <a:avLst/>
          </a:prstGeom>
        </p:spPr>
        <p:txBody>
          <a:bodyPr vert="horz" lIns="93068" tIns="46534" rIns="93068" bIns="46534" rtlCol="0"/>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6" name="Footer Placeholder 5"/>
          <p:cNvSpPr>
            <a:spLocks noGrp="1"/>
          </p:cNvSpPr>
          <p:nvPr>
            <p:ph type="ftr" sz="quarter" idx="4"/>
          </p:nvPr>
        </p:nvSpPr>
        <p:spPr>
          <a:xfrm>
            <a:off x="0" y="9519054"/>
            <a:ext cx="2985558" cy="501094"/>
          </a:xfrm>
          <a:prstGeom prst="rect">
            <a:avLst/>
          </a:prstGeom>
        </p:spPr>
        <p:txBody>
          <a:bodyPr vert="horz" lIns="93068" tIns="46534" rIns="93068" bIns="4653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02598" y="9519054"/>
            <a:ext cx="2985558" cy="501094"/>
          </a:xfrm>
          <a:prstGeom prst="rect">
            <a:avLst/>
          </a:prstGeom>
        </p:spPr>
        <p:txBody>
          <a:bodyPr vert="horz" lIns="93068" tIns="46534" rIns="93068" bIns="46534" rtlCol="0" anchor="b"/>
          <a:lstStyle>
            <a:lvl1pPr algn="r">
              <a:defRPr sz="1200"/>
            </a:lvl1pPr>
          </a:lstStyle>
          <a:p>
            <a:fld id="{57F9E79A-8A54-0840-BC79-F802F9ECE363}" type="slidenum">
              <a:rPr lang="en-US" smtClean="0"/>
              <a:t>‹#›</a:t>
            </a:fld>
            <a:endParaRPr lang="en-US" dirty="0"/>
          </a:p>
        </p:txBody>
      </p:sp>
    </p:spTree>
    <p:extLst>
      <p:ext uri="{BB962C8B-B14F-4D97-AF65-F5344CB8AC3E}">
        <p14:creationId xmlns:p14="http://schemas.microsoft.com/office/powerpoint/2010/main" val="449452453"/>
      </p:ext>
    </p:extLst>
  </p:cSld>
  <p:clrMap bg1="lt1" tx1="dk1" bg2="lt2" tx2="dk2" accent1="accent1" accent2="accent2" accent3="accent3" accent4="accent4" accent5="accent5" accent6="accent6" hlink="hlink" folHlink="folHlink"/>
  <p:notesStyle>
    <a:lvl1pPr marL="0" algn="l" defTabSz="457189" rtl="0" eaLnBrk="1" latinLnBrk="0" hangingPunct="1">
      <a:defRPr sz="1200" kern="1200">
        <a:solidFill>
          <a:schemeClr val="tx1"/>
        </a:solidFill>
        <a:latin typeface="+mn-lt"/>
        <a:ea typeface="+mn-ea"/>
        <a:cs typeface="+mn-cs"/>
      </a:defRPr>
    </a:lvl1pPr>
    <a:lvl2pPr marL="457189" algn="l" defTabSz="457189" rtl="0" eaLnBrk="1" latinLnBrk="0" hangingPunct="1">
      <a:defRPr sz="1200" kern="1200">
        <a:solidFill>
          <a:schemeClr val="tx1"/>
        </a:solidFill>
        <a:latin typeface="+mn-lt"/>
        <a:ea typeface="+mn-ea"/>
        <a:cs typeface="+mn-cs"/>
      </a:defRPr>
    </a:lvl2pPr>
    <a:lvl3pPr marL="914377" algn="l" defTabSz="457189" rtl="0" eaLnBrk="1" latinLnBrk="0" hangingPunct="1">
      <a:defRPr sz="1200" kern="1200">
        <a:solidFill>
          <a:schemeClr val="tx1"/>
        </a:solidFill>
        <a:latin typeface="+mn-lt"/>
        <a:ea typeface="+mn-ea"/>
        <a:cs typeface="+mn-cs"/>
      </a:defRPr>
    </a:lvl3pPr>
    <a:lvl4pPr marL="1371566" algn="l" defTabSz="457189" rtl="0" eaLnBrk="1" latinLnBrk="0" hangingPunct="1">
      <a:defRPr sz="1200" kern="1200">
        <a:solidFill>
          <a:schemeClr val="tx1"/>
        </a:solidFill>
        <a:latin typeface="+mn-lt"/>
        <a:ea typeface="+mn-ea"/>
        <a:cs typeface="+mn-cs"/>
      </a:defRPr>
    </a:lvl4pPr>
    <a:lvl5pPr marL="1828754" algn="l" defTabSz="457189" rtl="0" eaLnBrk="1" latinLnBrk="0" hangingPunct="1">
      <a:defRPr sz="1200" kern="1200">
        <a:solidFill>
          <a:schemeClr val="tx1"/>
        </a:solidFill>
        <a:latin typeface="+mn-lt"/>
        <a:ea typeface="+mn-ea"/>
        <a:cs typeface="+mn-cs"/>
      </a:defRPr>
    </a:lvl5pPr>
    <a:lvl6pPr marL="2285943" algn="l" defTabSz="457189" rtl="0" eaLnBrk="1" latinLnBrk="0" hangingPunct="1">
      <a:defRPr sz="1200" kern="1200">
        <a:solidFill>
          <a:schemeClr val="tx1"/>
        </a:solidFill>
        <a:latin typeface="+mn-lt"/>
        <a:ea typeface="+mn-ea"/>
        <a:cs typeface="+mn-cs"/>
      </a:defRPr>
    </a:lvl6pPr>
    <a:lvl7pPr marL="2743131" algn="l" defTabSz="457189" rtl="0" eaLnBrk="1" latinLnBrk="0" hangingPunct="1">
      <a:defRPr sz="1200" kern="1200">
        <a:solidFill>
          <a:schemeClr val="tx1"/>
        </a:solidFill>
        <a:latin typeface="+mn-lt"/>
        <a:ea typeface="+mn-ea"/>
        <a:cs typeface="+mn-cs"/>
      </a:defRPr>
    </a:lvl7pPr>
    <a:lvl8pPr marL="3200320" algn="l" defTabSz="457189" rtl="0" eaLnBrk="1" latinLnBrk="0" hangingPunct="1">
      <a:defRPr sz="1200" kern="1200">
        <a:solidFill>
          <a:schemeClr val="tx1"/>
        </a:solidFill>
        <a:latin typeface="+mn-lt"/>
        <a:ea typeface="+mn-ea"/>
        <a:cs typeface="+mn-cs"/>
      </a:defRPr>
    </a:lvl8pPr>
    <a:lvl9pPr marL="3657509" algn="l" defTabSz="4571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57F9E79A-8A54-0840-BC79-F802F9ECE363}" type="slidenum">
              <a:rPr lang="en-US" smtClean="0"/>
              <a:t>1</a:t>
            </a:fld>
            <a:endParaRPr lang="en-US" dirty="0"/>
          </a:p>
        </p:txBody>
      </p:sp>
    </p:spTree>
    <p:extLst>
      <p:ext uri="{BB962C8B-B14F-4D97-AF65-F5344CB8AC3E}">
        <p14:creationId xmlns:p14="http://schemas.microsoft.com/office/powerpoint/2010/main" val="4172613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noProof="0" dirty="0"/>
          </a:p>
        </p:txBody>
      </p:sp>
      <p:sp>
        <p:nvSpPr>
          <p:cNvPr id="4" name="Zástupný symbol pro číslo snímku 3"/>
          <p:cNvSpPr>
            <a:spLocks noGrp="1"/>
          </p:cNvSpPr>
          <p:nvPr>
            <p:ph type="sldNum" sz="quarter" idx="10"/>
          </p:nvPr>
        </p:nvSpPr>
        <p:spPr/>
        <p:txBody>
          <a:bodyPr/>
          <a:lstStyle/>
          <a:p>
            <a:pPr defTabSz="465327">
              <a:defRPr/>
            </a:pPr>
            <a:fld id="{57F9E79A-8A54-0840-BC79-F802F9ECE363}" type="slidenum">
              <a:rPr lang="en-US">
                <a:solidFill>
                  <a:prstClr val="black"/>
                </a:solidFill>
                <a:latin typeface="Calibri"/>
              </a:rPr>
              <a:pPr defTabSz="465327">
                <a:defRPr/>
              </a:pPr>
              <a:t>13</a:t>
            </a:fld>
            <a:endParaRPr lang="en-US" dirty="0">
              <a:solidFill>
                <a:prstClr val="black"/>
              </a:solidFill>
              <a:latin typeface="Calibri"/>
            </a:endParaRPr>
          </a:p>
        </p:txBody>
      </p:sp>
    </p:spTree>
    <p:extLst>
      <p:ext uri="{BB962C8B-B14F-4D97-AF65-F5344CB8AC3E}">
        <p14:creationId xmlns:p14="http://schemas.microsoft.com/office/powerpoint/2010/main" val="944754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noProof="0" dirty="0"/>
          </a:p>
        </p:txBody>
      </p:sp>
      <p:sp>
        <p:nvSpPr>
          <p:cNvPr id="4" name="Zástupný symbol pro číslo snímku 3"/>
          <p:cNvSpPr>
            <a:spLocks noGrp="1"/>
          </p:cNvSpPr>
          <p:nvPr>
            <p:ph type="sldNum" sz="quarter" idx="10"/>
          </p:nvPr>
        </p:nvSpPr>
        <p:spPr/>
        <p:txBody>
          <a:bodyPr/>
          <a:lstStyle/>
          <a:p>
            <a:pPr defTabSz="465327">
              <a:defRPr/>
            </a:pPr>
            <a:fld id="{57F9E79A-8A54-0840-BC79-F802F9ECE363}" type="slidenum">
              <a:rPr lang="en-US">
                <a:solidFill>
                  <a:prstClr val="black"/>
                </a:solidFill>
                <a:latin typeface="Calibri"/>
              </a:rPr>
              <a:pPr defTabSz="465327">
                <a:defRPr/>
              </a:pPr>
              <a:t>14</a:t>
            </a:fld>
            <a:endParaRPr lang="en-US" dirty="0">
              <a:solidFill>
                <a:prstClr val="black"/>
              </a:solidFill>
              <a:latin typeface="Calibri"/>
            </a:endParaRPr>
          </a:p>
        </p:txBody>
      </p:sp>
    </p:spTree>
    <p:extLst>
      <p:ext uri="{BB962C8B-B14F-4D97-AF65-F5344CB8AC3E}">
        <p14:creationId xmlns:p14="http://schemas.microsoft.com/office/powerpoint/2010/main" val="2826549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noProof="0" dirty="0"/>
          </a:p>
        </p:txBody>
      </p:sp>
      <p:sp>
        <p:nvSpPr>
          <p:cNvPr id="4" name="Zástupný symbol pro číslo snímku 3"/>
          <p:cNvSpPr>
            <a:spLocks noGrp="1"/>
          </p:cNvSpPr>
          <p:nvPr>
            <p:ph type="sldNum" sz="quarter" idx="10"/>
          </p:nvPr>
        </p:nvSpPr>
        <p:spPr/>
        <p:txBody>
          <a:bodyPr/>
          <a:lstStyle/>
          <a:p>
            <a:pPr defTabSz="465327">
              <a:defRPr/>
            </a:pPr>
            <a:fld id="{57F9E79A-8A54-0840-BC79-F802F9ECE363}" type="slidenum">
              <a:rPr lang="en-US">
                <a:solidFill>
                  <a:prstClr val="black"/>
                </a:solidFill>
                <a:latin typeface="Calibri"/>
              </a:rPr>
              <a:pPr defTabSz="465327">
                <a:defRPr/>
              </a:pPr>
              <a:t>16</a:t>
            </a:fld>
            <a:endParaRPr lang="en-US" dirty="0">
              <a:solidFill>
                <a:prstClr val="black"/>
              </a:solidFill>
              <a:latin typeface="Calibri"/>
            </a:endParaRPr>
          </a:p>
        </p:txBody>
      </p:sp>
    </p:spTree>
    <p:extLst>
      <p:ext uri="{BB962C8B-B14F-4D97-AF65-F5344CB8AC3E}">
        <p14:creationId xmlns:p14="http://schemas.microsoft.com/office/powerpoint/2010/main" val="535804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noProof="0" dirty="0"/>
          </a:p>
        </p:txBody>
      </p:sp>
      <p:sp>
        <p:nvSpPr>
          <p:cNvPr id="4" name="Zástupný symbol pro číslo snímku 3"/>
          <p:cNvSpPr>
            <a:spLocks noGrp="1"/>
          </p:cNvSpPr>
          <p:nvPr>
            <p:ph type="sldNum" sz="quarter" idx="10"/>
          </p:nvPr>
        </p:nvSpPr>
        <p:spPr/>
        <p:txBody>
          <a:bodyPr/>
          <a:lstStyle/>
          <a:p>
            <a:pPr marL="0" marR="0" lvl="0" indent="0" algn="r" defTabSz="465327" rtl="0" eaLnBrk="1" fontAlgn="auto" latinLnBrk="0" hangingPunct="1">
              <a:lnSpc>
                <a:spcPct val="100000"/>
              </a:lnSpc>
              <a:spcBef>
                <a:spcPts val="0"/>
              </a:spcBef>
              <a:spcAft>
                <a:spcPts val="0"/>
              </a:spcAft>
              <a:buClrTx/>
              <a:buSzTx/>
              <a:buFontTx/>
              <a:buNone/>
              <a:tabLst/>
              <a:defRPr/>
            </a:pPr>
            <a:fld id="{57F9E79A-8A54-0840-BC79-F802F9ECE36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327"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1259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noProof="0" dirty="0"/>
          </a:p>
        </p:txBody>
      </p:sp>
      <p:sp>
        <p:nvSpPr>
          <p:cNvPr id="4" name="Zástupný symbol pro číslo snímku 3"/>
          <p:cNvSpPr>
            <a:spLocks noGrp="1"/>
          </p:cNvSpPr>
          <p:nvPr>
            <p:ph type="sldNum" sz="quarter" idx="10"/>
          </p:nvPr>
        </p:nvSpPr>
        <p:spPr/>
        <p:txBody>
          <a:bodyPr/>
          <a:lstStyle/>
          <a:p>
            <a:pPr marL="0" marR="0" lvl="0" indent="0" algn="r" defTabSz="465327" rtl="0" eaLnBrk="1" fontAlgn="auto" latinLnBrk="0" hangingPunct="1">
              <a:lnSpc>
                <a:spcPct val="100000"/>
              </a:lnSpc>
              <a:spcBef>
                <a:spcPts val="0"/>
              </a:spcBef>
              <a:spcAft>
                <a:spcPts val="0"/>
              </a:spcAft>
              <a:buClrTx/>
              <a:buSzTx/>
              <a:buFontTx/>
              <a:buNone/>
              <a:tabLst/>
              <a:defRPr/>
            </a:pPr>
            <a:fld id="{57F9E79A-8A54-0840-BC79-F802F9ECE36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327"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2361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pPr marL="0" marR="0" lvl="0" indent="0" algn="r" defTabSz="465327" rtl="0" eaLnBrk="1" fontAlgn="auto" latinLnBrk="0" hangingPunct="1">
              <a:lnSpc>
                <a:spcPct val="100000"/>
              </a:lnSpc>
              <a:spcBef>
                <a:spcPts val="0"/>
              </a:spcBef>
              <a:spcAft>
                <a:spcPts val="0"/>
              </a:spcAft>
              <a:buClrTx/>
              <a:buSzTx/>
              <a:buFontTx/>
              <a:buNone/>
              <a:tabLst/>
              <a:defRPr/>
            </a:pPr>
            <a:fld id="{57F9E79A-8A54-0840-BC79-F802F9ECE36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327"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9402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57F9E79A-8A54-0840-BC79-F802F9ECE3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8050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pPr defTabSz="465327">
              <a:defRPr/>
            </a:pPr>
            <a:fld id="{57F9E79A-8A54-0840-BC79-F802F9ECE363}" type="slidenum">
              <a:rPr lang="en-US">
                <a:solidFill>
                  <a:prstClr val="black"/>
                </a:solidFill>
                <a:latin typeface="Calibri"/>
              </a:rPr>
              <a:pPr defTabSz="465327">
                <a:defRPr/>
              </a:pPr>
              <a:t>2</a:t>
            </a:fld>
            <a:endParaRPr lang="en-US" dirty="0">
              <a:solidFill>
                <a:prstClr val="black"/>
              </a:solidFill>
              <a:latin typeface="Calibri"/>
            </a:endParaRPr>
          </a:p>
        </p:txBody>
      </p:sp>
    </p:spTree>
    <p:extLst>
      <p:ext uri="{BB962C8B-B14F-4D97-AF65-F5344CB8AC3E}">
        <p14:creationId xmlns:p14="http://schemas.microsoft.com/office/powerpoint/2010/main" val="1244365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noProof="0" dirty="0"/>
          </a:p>
        </p:txBody>
      </p:sp>
      <p:sp>
        <p:nvSpPr>
          <p:cNvPr id="4" name="Zástupný symbol pro číslo snímku 3"/>
          <p:cNvSpPr>
            <a:spLocks noGrp="1"/>
          </p:cNvSpPr>
          <p:nvPr>
            <p:ph type="sldNum" sz="quarter" idx="10"/>
          </p:nvPr>
        </p:nvSpPr>
        <p:spPr/>
        <p:txBody>
          <a:bodyPr/>
          <a:lstStyle/>
          <a:p>
            <a:pPr defTabSz="465327">
              <a:defRPr/>
            </a:pPr>
            <a:fld id="{57F9E79A-8A54-0840-BC79-F802F9ECE363}" type="slidenum">
              <a:rPr lang="en-US">
                <a:solidFill>
                  <a:prstClr val="black"/>
                </a:solidFill>
                <a:latin typeface="Calibri"/>
              </a:rPr>
              <a:pPr defTabSz="465327">
                <a:defRPr/>
              </a:pPr>
              <a:t>5</a:t>
            </a:fld>
            <a:endParaRPr lang="en-US" dirty="0">
              <a:solidFill>
                <a:prstClr val="black"/>
              </a:solidFill>
              <a:latin typeface="Calibri"/>
            </a:endParaRPr>
          </a:p>
        </p:txBody>
      </p:sp>
    </p:spTree>
    <p:extLst>
      <p:ext uri="{BB962C8B-B14F-4D97-AF65-F5344CB8AC3E}">
        <p14:creationId xmlns:p14="http://schemas.microsoft.com/office/powerpoint/2010/main" val="724683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noProof="0" dirty="0"/>
          </a:p>
        </p:txBody>
      </p:sp>
      <p:sp>
        <p:nvSpPr>
          <p:cNvPr id="4" name="Zástupný symbol pro číslo snímku 3"/>
          <p:cNvSpPr>
            <a:spLocks noGrp="1"/>
          </p:cNvSpPr>
          <p:nvPr>
            <p:ph type="sldNum" sz="quarter" idx="10"/>
          </p:nvPr>
        </p:nvSpPr>
        <p:spPr/>
        <p:txBody>
          <a:bodyPr/>
          <a:lstStyle/>
          <a:p>
            <a:pPr defTabSz="465327">
              <a:defRPr/>
            </a:pPr>
            <a:fld id="{57F9E79A-8A54-0840-BC79-F802F9ECE363}" type="slidenum">
              <a:rPr lang="en-US">
                <a:solidFill>
                  <a:prstClr val="black"/>
                </a:solidFill>
                <a:latin typeface="Calibri"/>
              </a:rPr>
              <a:pPr defTabSz="465327">
                <a:defRPr/>
              </a:pPr>
              <a:t>6</a:t>
            </a:fld>
            <a:endParaRPr lang="en-US" dirty="0">
              <a:solidFill>
                <a:prstClr val="black"/>
              </a:solidFill>
              <a:latin typeface="Calibri"/>
            </a:endParaRPr>
          </a:p>
        </p:txBody>
      </p:sp>
    </p:spTree>
    <p:extLst>
      <p:ext uri="{BB962C8B-B14F-4D97-AF65-F5344CB8AC3E}">
        <p14:creationId xmlns:p14="http://schemas.microsoft.com/office/powerpoint/2010/main" val="2125331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noProof="0" dirty="0"/>
          </a:p>
        </p:txBody>
      </p:sp>
      <p:sp>
        <p:nvSpPr>
          <p:cNvPr id="4" name="Zástupný symbol pro číslo snímku 3"/>
          <p:cNvSpPr>
            <a:spLocks noGrp="1"/>
          </p:cNvSpPr>
          <p:nvPr>
            <p:ph type="sldNum" sz="quarter" idx="10"/>
          </p:nvPr>
        </p:nvSpPr>
        <p:spPr/>
        <p:txBody>
          <a:bodyPr/>
          <a:lstStyle/>
          <a:p>
            <a:pPr defTabSz="465327">
              <a:defRPr/>
            </a:pPr>
            <a:fld id="{57F9E79A-8A54-0840-BC79-F802F9ECE363}" type="slidenum">
              <a:rPr lang="en-US">
                <a:solidFill>
                  <a:prstClr val="black"/>
                </a:solidFill>
                <a:latin typeface="Calibri"/>
              </a:rPr>
              <a:pPr defTabSz="465327">
                <a:defRPr/>
              </a:pPr>
              <a:t>7</a:t>
            </a:fld>
            <a:endParaRPr lang="en-US" dirty="0">
              <a:solidFill>
                <a:prstClr val="black"/>
              </a:solidFill>
              <a:latin typeface="Calibri"/>
            </a:endParaRPr>
          </a:p>
        </p:txBody>
      </p:sp>
    </p:spTree>
    <p:extLst>
      <p:ext uri="{BB962C8B-B14F-4D97-AF65-F5344CB8AC3E}">
        <p14:creationId xmlns:p14="http://schemas.microsoft.com/office/powerpoint/2010/main" val="1753808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noProof="0" dirty="0"/>
          </a:p>
        </p:txBody>
      </p:sp>
      <p:sp>
        <p:nvSpPr>
          <p:cNvPr id="4" name="Zástupný symbol pro číslo snímku 3"/>
          <p:cNvSpPr>
            <a:spLocks noGrp="1"/>
          </p:cNvSpPr>
          <p:nvPr>
            <p:ph type="sldNum" sz="quarter" idx="10"/>
          </p:nvPr>
        </p:nvSpPr>
        <p:spPr/>
        <p:txBody>
          <a:bodyPr/>
          <a:lstStyle/>
          <a:p>
            <a:pPr defTabSz="465327">
              <a:defRPr/>
            </a:pPr>
            <a:fld id="{57F9E79A-8A54-0840-BC79-F802F9ECE363}" type="slidenum">
              <a:rPr lang="en-US">
                <a:solidFill>
                  <a:prstClr val="black"/>
                </a:solidFill>
                <a:latin typeface="Calibri"/>
              </a:rPr>
              <a:pPr defTabSz="465327">
                <a:defRPr/>
              </a:pPr>
              <a:t>8</a:t>
            </a:fld>
            <a:endParaRPr lang="en-US" dirty="0">
              <a:solidFill>
                <a:prstClr val="black"/>
              </a:solidFill>
              <a:latin typeface="Calibri"/>
            </a:endParaRPr>
          </a:p>
        </p:txBody>
      </p:sp>
    </p:spTree>
    <p:extLst>
      <p:ext uri="{BB962C8B-B14F-4D97-AF65-F5344CB8AC3E}">
        <p14:creationId xmlns:p14="http://schemas.microsoft.com/office/powerpoint/2010/main" val="1478572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noProof="0" dirty="0"/>
          </a:p>
        </p:txBody>
      </p:sp>
      <p:sp>
        <p:nvSpPr>
          <p:cNvPr id="4" name="Zástupný symbol pro číslo snímku 3"/>
          <p:cNvSpPr>
            <a:spLocks noGrp="1"/>
          </p:cNvSpPr>
          <p:nvPr>
            <p:ph type="sldNum" sz="quarter" idx="10"/>
          </p:nvPr>
        </p:nvSpPr>
        <p:spPr/>
        <p:txBody>
          <a:bodyPr/>
          <a:lstStyle/>
          <a:p>
            <a:pPr defTabSz="465327">
              <a:defRPr/>
            </a:pPr>
            <a:fld id="{57F9E79A-8A54-0840-BC79-F802F9ECE363}" type="slidenum">
              <a:rPr lang="en-US">
                <a:solidFill>
                  <a:prstClr val="black"/>
                </a:solidFill>
                <a:latin typeface="Calibri"/>
              </a:rPr>
              <a:pPr defTabSz="465327">
                <a:defRPr/>
              </a:pPr>
              <a:t>9</a:t>
            </a:fld>
            <a:endParaRPr lang="en-US" dirty="0">
              <a:solidFill>
                <a:prstClr val="black"/>
              </a:solidFill>
              <a:latin typeface="Calibri"/>
            </a:endParaRPr>
          </a:p>
        </p:txBody>
      </p:sp>
    </p:spTree>
    <p:extLst>
      <p:ext uri="{BB962C8B-B14F-4D97-AF65-F5344CB8AC3E}">
        <p14:creationId xmlns:p14="http://schemas.microsoft.com/office/powerpoint/2010/main" val="4277619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noProof="0" dirty="0"/>
          </a:p>
        </p:txBody>
      </p:sp>
      <p:sp>
        <p:nvSpPr>
          <p:cNvPr id="4" name="Zástupný symbol pro číslo snímku 3"/>
          <p:cNvSpPr>
            <a:spLocks noGrp="1"/>
          </p:cNvSpPr>
          <p:nvPr>
            <p:ph type="sldNum" sz="quarter" idx="10"/>
          </p:nvPr>
        </p:nvSpPr>
        <p:spPr/>
        <p:txBody>
          <a:bodyPr/>
          <a:lstStyle/>
          <a:p>
            <a:pPr defTabSz="465327">
              <a:defRPr/>
            </a:pPr>
            <a:fld id="{57F9E79A-8A54-0840-BC79-F802F9ECE363}" type="slidenum">
              <a:rPr lang="en-US">
                <a:solidFill>
                  <a:prstClr val="black"/>
                </a:solidFill>
                <a:latin typeface="Calibri"/>
              </a:rPr>
              <a:pPr defTabSz="465327">
                <a:defRPr/>
              </a:pPr>
              <a:t>11</a:t>
            </a:fld>
            <a:endParaRPr lang="en-US" dirty="0">
              <a:solidFill>
                <a:prstClr val="black"/>
              </a:solidFill>
              <a:latin typeface="Calibri"/>
            </a:endParaRPr>
          </a:p>
        </p:txBody>
      </p:sp>
    </p:spTree>
    <p:extLst>
      <p:ext uri="{BB962C8B-B14F-4D97-AF65-F5344CB8AC3E}">
        <p14:creationId xmlns:p14="http://schemas.microsoft.com/office/powerpoint/2010/main" val="1310000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noProof="0" dirty="0"/>
          </a:p>
        </p:txBody>
      </p:sp>
      <p:sp>
        <p:nvSpPr>
          <p:cNvPr id="4" name="Zástupný symbol pro číslo snímku 3"/>
          <p:cNvSpPr>
            <a:spLocks noGrp="1"/>
          </p:cNvSpPr>
          <p:nvPr>
            <p:ph type="sldNum" sz="quarter" idx="10"/>
          </p:nvPr>
        </p:nvSpPr>
        <p:spPr/>
        <p:txBody>
          <a:bodyPr/>
          <a:lstStyle/>
          <a:p>
            <a:pPr defTabSz="465327">
              <a:defRPr/>
            </a:pPr>
            <a:fld id="{57F9E79A-8A54-0840-BC79-F802F9ECE363}" type="slidenum">
              <a:rPr lang="en-US">
                <a:solidFill>
                  <a:prstClr val="black"/>
                </a:solidFill>
                <a:latin typeface="Calibri"/>
              </a:rPr>
              <a:pPr defTabSz="465327">
                <a:defRPr/>
              </a:pPr>
              <a:t>12</a:t>
            </a:fld>
            <a:endParaRPr lang="en-US" dirty="0">
              <a:solidFill>
                <a:prstClr val="black"/>
              </a:solidFill>
              <a:latin typeface="Calibri"/>
            </a:endParaRPr>
          </a:p>
        </p:txBody>
      </p:sp>
    </p:spTree>
    <p:extLst>
      <p:ext uri="{BB962C8B-B14F-4D97-AF65-F5344CB8AC3E}">
        <p14:creationId xmlns:p14="http://schemas.microsoft.com/office/powerpoint/2010/main" val="958554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3956786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2247613" y="2320629"/>
            <a:ext cx="1713603" cy="1714969"/>
          </a:xfrm>
          <a:prstGeom prst="ellipse">
            <a:avLst/>
          </a:prstGeom>
        </p:spPr>
        <p:txBody>
          <a:bodyPr>
            <a:normAutofit/>
          </a:bodyPr>
          <a:lstStyle>
            <a:lvl1pPr>
              <a:defRPr sz="1200">
                <a:solidFill>
                  <a:srgbClr val="00B0F0"/>
                </a:solidFill>
              </a:defRPr>
            </a:lvl1pPr>
          </a:lstStyle>
          <a:p>
            <a:endParaRPr lang="id-ID" dirty="0"/>
          </a:p>
        </p:txBody>
      </p:sp>
      <p:sp>
        <p:nvSpPr>
          <p:cNvPr id="8" name="Picture Placeholder 3"/>
          <p:cNvSpPr>
            <a:spLocks noGrp="1"/>
          </p:cNvSpPr>
          <p:nvPr>
            <p:ph type="pic" sz="quarter" idx="11"/>
          </p:nvPr>
        </p:nvSpPr>
        <p:spPr>
          <a:xfrm>
            <a:off x="4138881" y="2320629"/>
            <a:ext cx="1713603" cy="1714969"/>
          </a:xfrm>
          <a:prstGeom prst="ellipse">
            <a:avLst/>
          </a:prstGeom>
        </p:spPr>
        <p:txBody>
          <a:bodyPr>
            <a:normAutofit/>
          </a:bodyPr>
          <a:lstStyle>
            <a:lvl1pPr>
              <a:defRPr sz="1200">
                <a:solidFill>
                  <a:srgbClr val="00B0F0"/>
                </a:solidFill>
              </a:defRPr>
            </a:lvl1pPr>
          </a:lstStyle>
          <a:p>
            <a:endParaRPr lang="id-ID" dirty="0"/>
          </a:p>
        </p:txBody>
      </p:sp>
      <p:sp>
        <p:nvSpPr>
          <p:cNvPr id="9" name="Picture Placeholder 3"/>
          <p:cNvSpPr>
            <a:spLocks noGrp="1"/>
          </p:cNvSpPr>
          <p:nvPr>
            <p:ph type="pic" sz="quarter" idx="12"/>
          </p:nvPr>
        </p:nvSpPr>
        <p:spPr>
          <a:xfrm>
            <a:off x="6041572" y="2320629"/>
            <a:ext cx="1713603" cy="1714969"/>
          </a:xfrm>
          <a:prstGeom prst="ellipse">
            <a:avLst/>
          </a:prstGeom>
        </p:spPr>
        <p:txBody>
          <a:bodyPr>
            <a:normAutofit/>
          </a:bodyPr>
          <a:lstStyle>
            <a:lvl1pPr>
              <a:defRPr sz="1200">
                <a:solidFill>
                  <a:srgbClr val="00B0F0"/>
                </a:solidFill>
              </a:defRPr>
            </a:lvl1pPr>
          </a:lstStyle>
          <a:p>
            <a:endParaRPr lang="id-ID" dirty="0"/>
          </a:p>
        </p:txBody>
      </p:sp>
      <p:sp>
        <p:nvSpPr>
          <p:cNvPr id="10" name="Picture Placeholder 3"/>
          <p:cNvSpPr>
            <a:spLocks noGrp="1"/>
          </p:cNvSpPr>
          <p:nvPr>
            <p:ph type="pic" sz="quarter" idx="13"/>
          </p:nvPr>
        </p:nvSpPr>
        <p:spPr>
          <a:xfrm>
            <a:off x="7932839" y="2320629"/>
            <a:ext cx="1713603" cy="1714969"/>
          </a:xfrm>
          <a:prstGeom prst="ellipse">
            <a:avLst/>
          </a:prstGeom>
        </p:spPr>
        <p:txBody>
          <a:bodyPr>
            <a:normAutofit/>
          </a:bodyPr>
          <a:lstStyle>
            <a:lvl1pPr>
              <a:defRPr sz="1200">
                <a:solidFill>
                  <a:srgbClr val="00B0F0"/>
                </a:solidFill>
              </a:defRPr>
            </a:lvl1pPr>
          </a:lstStyle>
          <a:p>
            <a:endParaRPr lang="id-ID"/>
          </a:p>
        </p:txBody>
      </p:sp>
    </p:spTree>
    <p:extLst>
      <p:ext uri="{BB962C8B-B14F-4D97-AF65-F5344CB8AC3E}">
        <p14:creationId xmlns:p14="http://schemas.microsoft.com/office/powerpoint/2010/main" val="2483250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2018958" y="1559074"/>
            <a:ext cx="2557975" cy="1692847"/>
          </a:xfrm>
        </p:spPr>
        <p:txBody>
          <a:bodyPr>
            <a:normAutofit/>
          </a:bodyPr>
          <a:lstStyle>
            <a:lvl1pPr>
              <a:defRPr sz="1500">
                <a:solidFill>
                  <a:srgbClr val="00B0F0"/>
                </a:solidFill>
              </a:defRPr>
            </a:lvl1pPr>
          </a:lstStyle>
          <a:p>
            <a:endParaRPr lang="id-ID"/>
          </a:p>
        </p:txBody>
      </p:sp>
      <p:sp>
        <p:nvSpPr>
          <p:cNvPr id="8" name="Picture Placeholder 2"/>
          <p:cNvSpPr>
            <a:spLocks noGrp="1"/>
          </p:cNvSpPr>
          <p:nvPr>
            <p:ph type="pic" sz="quarter" idx="11"/>
          </p:nvPr>
        </p:nvSpPr>
        <p:spPr>
          <a:xfrm>
            <a:off x="4714789" y="1559074"/>
            <a:ext cx="2557975" cy="1692847"/>
          </a:xfrm>
        </p:spPr>
        <p:txBody>
          <a:bodyPr>
            <a:normAutofit/>
          </a:bodyPr>
          <a:lstStyle>
            <a:lvl1pPr>
              <a:defRPr sz="1500">
                <a:solidFill>
                  <a:srgbClr val="00B0F0"/>
                </a:solidFill>
              </a:defRPr>
            </a:lvl1pPr>
          </a:lstStyle>
          <a:p>
            <a:endParaRPr lang="id-ID"/>
          </a:p>
        </p:txBody>
      </p:sp>
      <p:sp>
        <p:nvSpPr>
          <p:cNvPr id="9" name="Picture Placeholder 2"/>
          <p:cNvSpPr>
            <a:spLocks noGrp="1"/>
          </p:cNvSpPr>
          <p:nvPr>
            <p:ph type="pic" sz="quarter" idx="12"/>
          </p:nvPr>
        </p:nvSpPr>
        <p:spPr>
          <a:xfrm>
            <a:off x="7410618" y="1559074"/>
            <a:ext cx="2557975" cy="1692847"/>
          </a:xfrm>
        </p:spPr>
        <p:txBody>
          <a:bodyPr>
            <a:normAutofit/>
          </a:bodyPr>
          <a:lstStyle>
            <a:lvl1pPr>
              <a:defRPr sz="1500">
                <a:solidFill>
                  <a:srgbClr val="00B0F0"/>
                </a:solidFill>
              </a:defRPr>
            </a:lvl1pPr>
          </a:lstStyle>
          <a:p>
            <a:endParaRPr lang="id-ID"/>
          </a:p>
        </p:txBody>
      </p:sp>
      <p:sp>
        <p:nvSpPr>
          <p:cNvPr id="10" name="Picture Placeholder 2"/>
          <p:cNvSpPr>
            <a:spLocks noGrp="1"/>
          </p:cNvSpPr>
          <p:nvPr>
            <p:ph type="pic" sz="quarter" idx="13"/>
          </p:nvPr>
        </p:nvSpPr>
        <p:spPr>
          <a:xfrm>
            <a:off x="2018958" y="3483308"/>
            <a:ext cx="2557975" cy="1692847"/>
          </a:xfrm>
        </p:spPr>
        <p:txBody>
          <a:bodyPr>
            <a:normAutofit/>
          </a:bodyPr>
          <a:lstStyle>
            <a:lvl1pPr>
              <a:defRPr sz="1500">
                <a:solidFill>
                  <a:srgbClr val="00B0F0"/>
                </a:solidFill>
              </a:defRPr>
            </a:lvl1pPr>
          </a:lstStyle>
          <a:p>
            <a:endParaRPr lang="id-ID"/>
          </a:p>
        </p:txBody>
      </p:sp>
      <p:sp>
        <p:nvSpPr>
          <p:cNvPr id="11" name="Picture Placeholder 2"/>
          <p:cNvSpPr>
            <a:spLocks noGrp="1"/>
          </p:cNvSpPr>
          <p:nvPr>
            <p:ph type="pic" sz="quarter" idx="14"/>
          </p:nvPr>
        </p:nvSpPr>
        <p:spPr>
          <a:xfrm>
            <a:off x="4714789" y="3483308"/>
            <a:ext cx="2557975" cy="1692847"/>
          </a:xfrm>
        </p:spPr>
        <p:txBody>
          <a:bodyPr>
            <a:normAutofit/>
          </a:bodyPr>
          <a:lstStyle>
            <a:lvl1pPr>
              <a:defRPr sz="1500">
                <a:solidFill>
                  <a:srgbClr val="00B0F0"/>
                </a:solidFill>
              </a:defRPr>
            </a:lvl1pPr>
          </a:lstStyle>
          <a:p>
            <a:endParaRPr lang="id-ID"/>
          </a:p>
        </p:txBody>
      </p:sp>
      <p:sp>
        <p:nvSpPr>
          <p:cNvPr id="12" name="Picture Placeholder 2"/>
          <p:cNvSpPr>
            <a:spLocks noGrp="1"/>
          </p:cNvSpPr>
          <p:nvPr>
            <p:ph type="pic" sz="quarter" idx="15"/>
          </p:nvPr>
        </p:nvSpPr>
        <p:spPr>
          <a:xfrm>
            <a:off x="7410618" y="3483308"/>
            <a:ext cx="2557975" cy="1692847"/>
          </a:xfrm>
        </p:spPr>
        <p:txBody>
          <a:bodyPr>
            <a:normAutofit/>
          </a:bodyPr>
          <a:lstStyle>
            <a:lvl1pPr>
              <a:defRPr sz="1500">
                <a:solidFill>
                  <a:srgbClr val="00B0F0"/>
                </a:solidFill>
              </a:defRPr>
            </a:lvl1pPr>
          </a:lstStyle>
          <a:p>
            <a:endParaRPr lang="id-ID"/>
          </a:p>
        </p:txBody>
      </p:sp>
    </p:spTree>
    <p:extLst>
      <p:ext uri="{BB962C8B-B14F-4D97-AF65-F5344CB8AC3E}">
        <p14:creationId xmlns:p14="http://schemas.microsoft.com/office/powerpoint/2010/main" val="3319172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Picture Placeholder 3"/>
          <p:cNvSpPr>
            <a:spLocks noGrp="1"/>
          </p:cNvSpPr>
          <p:nvPr>
            <p:ph type="pic" sz="quarter" idx="11"/>
          </p:nvPr>
        </p:nvSpPr>
        <p:spPr>
          <a:xfrm>
            <a:off x="2041401" y="1152674"/>
            <a:ext cx="7339364" cy="4706823"/>
          </a:xfrm>
        </p:spPr>
        <p:txBody>
          <a:bodyPr>
            <a:norm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1293401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1429079" y="1982397"/>
            <a:ext cx="4215607" cy="3198006"/>
          </a:xfrm>
        </p:spPr>
        <p:txBody>
          <a:bodyPr>
            <a:normAutofit/>
          </a:bodyPr>
          <a:lstStyle>
            <a:lvl1pPr>
              <a:defRPr sz="1351">
                <a:solidFill>
                  <a:srgbClr val="00B0F0"/>
                </a:solidFill>
              </a:defRPr>
            </a:lvl1pPr>
          </a:lstStyle>
          <a:p>
            <a:endParaRPr lang="id-ID"/>
          </a:p>
        </p:txBody>
      </p:sp>
      <p:sp>
        <p:nvSpPr>
          <p:cNvPr id="11" name="Picture Placeholder 3"/>
          <p:cNvSpPr>
            <a:spLocks noGrp="1"/>
          </p:cNvSpPr>
          <p:nvPr>
            <p:ph type="pic" sz="quarter" idx="11"/>
          </p:nvPr>
        </p:nvSpPr>
        <p:spPr>
          <a:xfrm>
            <a:off x="6112215" y="1982397"/>
            <a:ext cx="4215607" cy="3198006"/>
          </a:xfrm>
        </p:spPr>
        <p:txBody>
          <a:bodyPr>
            <a:norm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4259024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Picture Placeholder 3"/>
          <p:cNvSpPr>
            <a:spLocks noGrp="1"/>
          </p:cNvSpPr>
          <p:nvPr>
            <p:ph type="pic" sz="quarter" idx="10"/>
          </p:nvPr>
        </p:nvSpPr>
        <p:spPr>
          <a:xfrm>
            <a:off x="868193" y="2261419"/>
            <a:ext cx="3173835" cy="2407706"/>
          </a:xfrm>
        </p:spPr>
        <p:txBody>
          <a:bodyPr>
            <a:normAutofit/>
          </a:bodyPr>
          <a:lstStyle>
            <a:lvl1pPr>
              <a:defRPr sz="1351">
                <a:solidFill>
                  <a:srgbClr val="00B0F0"/>
                </a:solidFill>
              </a:defRPr>
            </a:lvl1pPr>
          </a:lstStyle>
          <a:p>
            <a:endParaRPr lang="id-ID"/>
          </a:p>
        </p:txBody>
      </p:sp>
      <p:sp>
        <p:nvSpPr>
          <p:cNvPr id="3" name="Picture Placeholder 3"/>
          <p:cNvSpPr>
            <a:spLocks noGrp="1"/>
          </p:cNvSpPr>
          <p:nvPr>
            <p:ph type="pic" sz="quarter" idx="11"/>
          </p:nvPr>
        </p:nvSpPr>
        <p:spPr>
          <a:xfrm>
            <a:off x="4420619" y="2261419"/>
            <a:ext cx="3173835" cy="2407706"/>
          </a:xfrm>
        </p:spPr>
        <p:txBody>
          <a:bodyPr>
            <a:normAutofit/>
          </a:bodyPr>
          <a:lstStyle>
            <a:lvl1pPr>
              <a:defRPr sz="1351">
                <a:solidFill>
                  <a:srgbClr val="00B0F0"/>
                </a:solidFill>
              </a:defRPr>
            </a:lvl1pPr>
          </a:lstStyle>
          <a:p>
            <a:endParaRPr lang="id-ID"/>
          </a:p>
        </p:txBody>
      </p:sp>
      <p:sp>
        <p:nvSpPr>
          <p:cNvPr id="4" name="Picture Placeholder 3"/>
          <p:cNvSpPr>
            <a:spLocks noGrp="1"/>
          </p:cNvSpPr>
          <p:nvPr>
            <p:ph type="pic" sz="quarter" idx="12"/>
          </p:nvPr>
        </p:nvSpPr>
        <p:spPr>
          <a:xfrm>
            <a:off x="7973045" y="2261419"/>
            <a:ext cx="3173835" cy="2407706"/>
          </a:xfrm>
        </p:spPr>
        <p:txBody>
          <a:bodyPr>
            <a:norm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4165788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9832" y="1425680"/>
            <a:ext cx="2432304" cy="1692847"/>
          </a:xfrm>
        </p:spPr>
        <p:txBody>
          <a:bodyPr>
            <a:normAutofit/>
          </a:bodyPr>
          <a:lstStyle>
            <a:lvl1pPr>
              <a:defRPr sz="1500">
                <a:solidFill>
                  <a:srgbClr val="00B0F0"/>
                </a:solidFill>
              </a:defRPr>
            </a:lvl1pPr>
          </a:lstStyle>
          <a:p>
            <a:endParaRPr lang="id-ID"/>
          </a:p>
        </p:txBody>
      </p:sp>
      <p:sp>
        <p:nvSpPr>
          <p:cNvPr id="3" name="Picture Placeholder 2"/>
          <p:cNvSpPr>
            <a:spLocks noGrp="1"/>
          </p:cNvSpPr>
          <p:nvPr>
            <p:ph type="pic" sz="quarter" idx="11"/>
          </p:nvPr>
        </p:nvSpPr>
        <p:spPr>
          <a:xfrm>
            <a:off x="2431616" y="1425680"/>
            <a:ext cx="2432304" cy="1692847"/>
          </a:xfrm>
        </p:spPr>
        <p:txBody>
          <a:bodyPr>
            <a:normAutofit/>
          </a:bodyPr>
          <a:lstStyle>
            <a:lvl1pPr>
              <a:defRPr sz="1500">
                <a:solidFill>
                  <a:srgbClr val="00B0F0"/>
                </a:solidFill>
              </a:defRPr>
            </a:lvl1pPr>
          </a:lstStyle>
          <a:p>
            <a:endParaRPr lang="id-ID"/>
          </a:p>
        </p:txBody>
      </p:sp>
      <p:sp>
        <p:nvSpPr>
          <p:cNvPr id="4" name="Picture Placeholder 2"/>
          <p:cNvSpPr>
            <a:spLocks noGrp="1"/>
          </p:cNvSpPr>
          <p:nvPr>
            <p:ph type="pic" sz="quarter" idx="12"/>
          </p:nvPr>
        </p:nvSpPr>
        <p:spPr>
          <a:xfrm>
            <a:off x="4873064" y="1425680"/>
            <a:ext cx="2432304" cy="1692847"/>
          </a:xfrm>
        </p:spPr>
        <p:txBody>
          <a:bodyPr>
            <a:normAutofit/>
          </a:bodyPr>
          <a:lstStyle>
            <a:lvl1pPr>
              <a:defRPr sz="1500">
                <a:solidFill>
                  <a:srgbClr val="00B0F0"/>
                </a:solidFill>
              </a:defRPr>
            </a:lvl1pPr>
          </a:lstStyle>
          <a:p>
            <a:endParaRPr lang="id-ID"/>
          </a:p>
        </p:txBody>
      </p:sp>
      <p:sp>
        <p:nvSpPr>
          <p:cNvPr id="5" name="Picture Placeholder 2"/>
          <p:cNvSpPr>
            <a:spLocks noGrp="1"/>
          </p:cNvSpPr>
          <p:nvPr>
            <p:ph type="pic" sz="quarter" idx="13"/>
          </p:nvPr>
        </p:nvSpPr>
        <p:spPr>
          <a:xfrm>
            <a:off x="-9832" y="3133603"/>
            <a:ext cx="2432304" cy="1692847"/>
          </a:xfrm>
        </p:spPr>
        <p:txBody>
          <a:bodyPr>
            <a:normAutofit/>
          </a:bodyPr>
          <a:lstStyle>
            <a:lvl1pPr>
              <a:defRPr sz="1500">
                <a:solidFill>
                  <a:srgbClr val="00B0F0"/>
                </a:solidFill>
              </a:defRPr>
            </a:lvl1pPr>
          </a:lstStyle>
          <a:p>
            <a:endParaRPr lang="id-ID"/>
          </a:p>
        </p:txBody>
      </p:sp>
      <p:sp>
        <p:nvSpPr>
          <p:cNvPr id="6" name="Picture Placeholder 2"/>
          <p:cNvSpPr>
            <a:spLocks noGrp="1"/>
          </p:cNvSpPr>
          <p:nvPr>
            <p:ph type="pic" sz="quarter" idx="14"/>
          </p:nvPr>
        </p:nvSpPr>
        <p:spPr>
          <a:xfrm>
            <a:off x="2431616" y="3133603"/>
            <a:ext cx="2432304" cy="1692847"/>
          </a:xfrm>
        </p:spPr>
        <p:txBody>
          <a:bodyPr>
            <a:normAutofit/>
          </a:bodyPr>
          <a:lstStyle>
            <a:lvl1pPr>
              <a:defRPr sz="1500">
                <a:solidFill>
                  <a:srgbClr val="00B0F0"/>
                </a:solidFill>
              </a:defRPr>
            </a:lvl1pPr>
          </a:lstStyle>
          <a:p>
            <a:endParaRPr lang="id-ID"/>
          </a:p>
        </p:txBody>
      </p:sp>
      <p:sp>
        <p:nvSpPr>
          <p:cNvPr id="7" name="Picture Placeholder 2"/>
          <p:cNvSpPr>
            <a:spLocks noGrp="1"/>
          </p:cNvSpPr>
          <p:nvPr>
            <p:ph type="pic" sz="quarter" idx="15"/>
          </p:nvPr>
        </p:nvSpPr>
        <p:spPr>
          <a:xfrm>
            <a:off x="4873064" y="3133603"/>
            <a:ext cx="2432304" cy="1692847"/>
          </a:xfrm>
        </p:spPr>
        <p:txBody>
          <a:bodyPr>
            <a:normAutofit/>
          </a:bodyPr>
          <a:lstStyle>
            <a:lvl1pPr>
              <a:defRPr sz="1500">
                <a:solidFill>
                  <a:srgbClr val="00B0F0"/>
                </a:solidFill>
              </a:defRPr>
            </a:lvl1pPr>
          </a:lstStyle>
          <a:p>
            <a:endParaRPr lang="id-ID"/>
          </a:p>
        </p:txBody>
      </p:sp>
      <p:sp>
        <p:nvSpPr>
          <p:cNvPr id="8" name="Picture Placeholder 2"/>
          <p:cNvSpPr>
            <a:spLocks noGrp="1"/>
          </p:cNvSpPr>
          <p:nvPr>
            <p:ph type="pic" sz="quarter" idx="16"/>
          </p:nvPr>
        </p:nvSpPr>
        <p:spPr>
          <a:xfrm>
            <a:off x="7314512" y="1425680"/>
            <a:ext cx="2432304" cy="1692847"/>
          </a:xfrm>
        </p:spPr>
        <p:txBody>
          <a:bodyPr>
            <a:normAutofit/>
          </a:bodyPr>
          <a:lstStyle>
            <a:lvl1pPr>
              <a:defRPr sz="1500">
                <a:solidFill>
                  <a:srgbClr val="00B0F0"/>
                </a:solidFill>
              </a:defRPr>
            </a:lvl1pPr>
          </a:lstStyle>
          <a:p>
            <a:endParaRPr lang="id-ID"/>
          </a:p>
        </p:txBody>
      </p:sp>
      <p:sp>
        <p:nvSpPr>
          <p:cNvPr id="9" name="Picture Placeholder 2"/>
          <p:cNvSpPr>
            <a:spLocks noGrp="1"/>
          </p:cNvSpPr>
          <p:nvPr>
            <p:ph type="pic" sz="quarter" idx="17"/>
          </p:nvPr>
        </p:nvSpPr>
        <p:spPr>
          <a:xfrm>
            <a:off x="9759951" y="1425680"/>
            <a:ext cx="2432304" cy="1692847"/>
          </a:xfrm>
        </p:spPr>
        <p:txBody>
          <a:bodyPr>
            <a:normAutofit/>
          </a:bodyPr>
          <a:lstStyle>
            <a:lvl1pPr>
              <a:defRPr sz="1500">
                <a:solidFill>
                  <a:srgbClr val="00B0F0"/>
                </a:solidFill>
              </a:defRPr>
            </a:lvl1pPr>
          </a:lstStyle>
          <a:p>
            <a:endParaRPr lang="id-ID"/>
          </a:p>
        </p:txBody>
      </p:sp>
      <p:sp>
        <p:nvSpPr>
          <p:cNvPr id="10" name="Picture Placeholder 2"/>
          <p:cNvSpPr>
            <a:spLocks noGrp="1"/>
          </p:cNvSpPr>
          <p:nvPr>
            <p:ph type="pic" sz="quarter" idx="18"/>
          </p:nvPr>
        </p:nvSpPr>
        <p:spPr>
          <a:xfrm>
            <a:off x="7314512" y="3133603"/>
            <a:ext cx="2432304" cy="1692847"/>
          </a:xfrm>
        </p:spPr>
        <p:txBody>
          <a:bodyPr>
            <a:normAutofit/>
          </a:bodyPr>
          <a:lstStyle>
            <a:lvl1pPr>
              <a:defRPr sz="1500">
                <a:solidFill>
                  <a:srgbClr val="00B0F0"/>
                </a:solidFill>
              </a:defRPr>
            </a:lvl1pPr>
          </a:lstStyle>
          <a:p>
            <a:endParaRPr lang="id-ID"/>
          </a:p>
        </p:txBody>
      </p:sp>
      <p:sp>
        <p:nvSpPr>
          <p:cNvPr id="11" name="Picture Placeholder 2"/>
          <p:cNvSpPr>
            <a:spLocks noGrp="1"/>
          </p:cNvSpPr>
          <p:nvPr>
            <p:ph type="pic" sz="quarter" idx="19"/>
          </p:nvPr>
        </p:nvSpPr>
        <p:spPr>
          <a:xfrm>
            <a:off x="9759951" y="3133603"/>
            <a:ext cx="2432304" cy="1692847"/>
          </a:xfrm>
        </p:spPr>
        <p:txBody>
          <a:bodyPr>
            <a:normAutofit/>
          </a:bodyPr>
          <a:lstStyle>
            <a:lvl1pPr>
              <a:defRPr sz="1500">
                <a:solidFill>
                  <a:srgbClr val="00B0F0"/>
                </a:solidFill>
              </a:defRPr>
            </a:lvl1pPr>
          </a:lstStyle>
          <a:p>
            <a:endParaRPr lang="id-ID"/>
          </a:p>
        </p:txBody>
      </p:sp>
    </p:spTree>
    <p:extLst>
      <p:ext uri="{BB962C8B-B14F-4D97-AF65-F5344CB8AC3E}">
        <p14:creationId xmlns:p14="http://schemas.microsoft.com/office/powerpoint/2010/main" val="2930992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Obecný_prazdny">
    <p:spTree>
      <p:nvGrpSpPr>
        <p:cNvPr id="1" name=""/>
        <p:cNvGrpSpPr/>
        <p:nvPr/>
      </p:nvGrpSpPr>
      <p:grpSpPr>
        <a:xfrm>
          <a:off x="0" y="0"/>
          <a:ext cx="0" cy="0"/>
          <a:chOff x="0" y="0"/>
          <a:chExt cx="0" cy="0"/>
        </a:xfrm>
      </p:grpSpPr>
      <p:sp>
        <p:nvSpPr>
          <p:cNvPr id="6" name="Nadpis 1"/>
          <p:cNvSpPr txBox="1">
            <a:spLocks/>
          </p:cNvSpPr>
          <p:nvPr userDrawn="1"/>
        </p:nvSpPr>
        <p:spPr>
          <a:xfrm>
            <a:off x="483235" y="273845"/>
            <a:ext cx="7250431" cy="872331"/>
          </a:xfrm>
          <a:prstGeom prst="rect">
            <a:avLst/>
          </a:prstGeom>
        </p:spPr>
        <p:txBody>
          <a:bodyPr vert="horz" lIns="91438" tIns="45719" rIns="91438" bIns="45719" rtlCol="0" anchor="ctr">
            <a:normAutofit/>
          </a:bodyPr>
          <a:lstStyle>
            <a:lvl1pPr algn="l" defTabSz="914400" rtl="0" eaLnBrk="1" latinLnBrk="0" hangingPunct="1">
              <a:lnSpc>
                <a:spcPct val="100000"/>
              </a:lnSpc>
              <a:spcBef>
                <a:spcPct val="0"/>
              </a:spcBef>
              <a:buNone/>
              <a:defRPr sz="3000" b="1" i="0" kern="1200">
                <a:solidFill>
                  <a:srgbClr val="5C5F63"/>
                </a:solidFill>
                <a:latin typeface="Arial"/>
                <a:ea typeface="+mj-ea"/>
                <a:cs typeface="Arial"/>
              </a:defRPr>
            </a:lvl1pPr>
          </a:lstStyle>
          <a:p>
            <a:endParaRPr lang="cs-CZ" b="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68482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1667603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2247613" y="2320629"/>
            <a:ext cx="1713603" cy="1714969"/>
          </a:xfrm>
          <a:prstGeom prst="ellipse">
            <a:avLst/>
          </a:prstGeom>
        </p:spPr>
        <p:txBody>
          <a:bodyPr>
            <a:normAutofit/>
          </a:bodyPr>
          <a:lstStyle>
            <a:lvl1pPr>
              <a:defRPr sz="1200">
                <a:solidFill>
                  <a:srgbClr val="00B0F0"/>
                </a:solidFill>
              </a:defRPr>
            </a:lvl1pPr>
          </a:lstStyle>
          <a:p>
            <a:endParaRPr lang="id-ID" dirty="0"/>
          </a:p>
        </p:txBody>
      </p:sp>
      <p:sp>
        <p:nvSpPr>
          <p:cNvPr id="8" name="Picture Placeholder 3"/>
          <p:cNvSpPr>
            <a:spLocks noGrp="1"/>
          </p:cNvSpPr>
          <p:nvPr>
            <p:ph type="pic" sz="quarter" idx="11"/>
          </p:nvPr>
        </p:nvSpPr>
        <p:spPr>
          <a:xfrm>
            <a:off x="4138881" y="2320629"/>
            <a:ext cx="1713603" cy="1714969"/>
          </a:xfrm>
          <a:prstGeom prst="ellipse">
            <a:avLst/>
          </a:prstGeom>
        </p:spPr>
        <p:txBody>
          <a:bodyPr>
            <a:normAutofit/>
          </a:bodyPr>
          <a:lstStyle>
            <a:lvl1pPr>
              <a:defRPr sz="1200">
                <a:solidFill>
                  <a:srgbClr val="00B0F0"/>
                </a:solidFill>
              </a:defRPr>
            </a:lvl1pPr>
          </a:lstStyle>
          <a:p>
            <a:endParaRPr lang="id-ID" dirty="0"/>
          </a:p>
        </p:txBody>
      </p:sp>
      <p:sp>
        <p:nvSpPr>
          <p:cNvPr id="9" name="Picture Placeholder 3"/>
          <p:cNvSpPr>
            <a:spLocks noGrp="1"/>
          </p:cNvSpPr>
          <p:nvPr>
            <p:ph type="pic" sz="quarter" idx="12"/>
          </p:nvPr>
        </p:nvSpPr>
        <p:spPr>
          <a:xfrm>
            <a:off x="6041572" y="2320629"/>
            <a:ext cx="1713603" cy="1714969"/>
          </a:xfrm>
          <a:prstGeom prst="ellipse">
            <a:avLst/>
          </a:prstGeom>
        </p:spPr>
        <p:txBody>
          <a:bodyPr>
            <a:normAutofit/>
          </a:bodyPr>
          <a:lstStyle>
            <a:lvl1pPr>
              <a:defRPr sz="1200">
                <a:solidFill>
                  <a:srgbClr val="00B0F0"/>
                </a:solidFill>
              </a:defRPr>
            </a:lvl1pPr>
          </a:lstStyle>
          <a:p>
            <a:endParaRPr lang="id-ID" dirty="0"/>
          </a:p>
        </p:txBody>
      </p:sp>
      <p:sp>
        <p:nvSpPr>
          <p:cNvPr id="10" name="Picture Placeholder 3"/>
          <p:cNvSpPr>
            <a:spLocks noGrp="1"/>
          </p:cNvSpPr>
          <p:nvPr>
            <p:ph type="pic" sz="quarter" idx="13"/>
          </p:nvPr>
        </p:nvSpPr>
        <p:spPr>
          <a:xfrm>
            <a:off x="7932839" y="2320629"/>
            <a:ext cx="1713603" cy="1714969"/>
          </a:xfrm>
          <a:prstGeom prst="ellipse">
            <a:avLst/>
          </a:prstGeom>
        </p:spPr>
        <p:txBody>
          <a:bodyPr>
            <a:normAutofit/>
          </a:bodyPr>
          <a:lstStyle>
            <a:lvl1pPr>
              <a:defRPr sz="1200">
                <a:solidFill>
                  <a:srgbClr val="00B0F0"/>
                </a:solidFill>
              </a:defRPr>
            </a:lvl1pPr>
          </a:lstStyle>
          <a:p>
            <a:endParaRPr lang="id-ID"/>
          </a:p>
        </p:txBody>
      </p:sp>
    </p:spTree>
    <p:extLst>
      <p:ext uri="{BB962C8B-B14F-4D97-AF65-F5344CB8AC3E}">
        <p14:creationId xmlns:p14="http://schemas.microsoft.com/office/powerpoint/2010/main" val="2225026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brázek a obsah">
    <p:spTree>
      <p:nvGrpSpPr>
        <p:cNvPr id="1" name=""/>
        <p:cNvGrpSpPr/>
        <p:nvPr/>
      </p:nvGrpSpPr>
      <p:grpSpPr>
        <a:xfrm>
          <a:off x="0" y="0"/>
          <a:ext cx="0" cy="0"/>
          <a:chOff x="0" y="0"/>
          <a:chExt cx="0" cy="0"/>
        </a:xfrm>
      </p:grpSpPr>
      <p:sp>
        <p:nvSpPr>
          <p:cNvPr id="19" name="Zástupný symbol obrázku 18"/>
          <p:cNvSpPr>
            <a:spLocks noGrp="1"/>
          </p:cNvSpPr>
          <p:nvPr>
            <p:ph type="pic" sz="quarter" idx="87" hasCustomPrompt="1"/>
          </p:nvPr>
        </p:nvSpPr>
        <p:spPr>
          <a:xfrm>
            <a:off x="10272464" y="1916832"/>
            <a:ext cx="1919536" cy="4104456"/>
          </a:xfrm>
          <a:custGeom>
            <a:avLst/>
            <a:gdLst>
              <a:gd name="connsiteX0" fmla="*/ 1549799 w 1549799"/>
              <a:gd name="connsiteY0" fmla="*/ 0 h 3610868"/>
              <a:gd name="connsiteX1" fmla="*/ 1549799 w 1549799"/>
              <a:gd name="connsiteY1" fmla="*/ 3610868 h 3610868"/>
              <a:gd name="connsiteX2" fmla="*/ 1469233 w 1549799"/>
              <a:gd name="connsiteY2" fmla="*/ 3598637 h 3610868"/>
              <a:gd name="connsiteX3" fmla="*/ 0 w 1549799"/>
              <a:gd name="connsiteY3" fmla="*/ 1805434 h 3610868"/>
              <a:gd name="connsiteX4" fmla="*/ 1469233 w 1549799"/>
              <a:gd name="connsiteY4" fmla="*/ 12231 h 361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799" h="3610868">
                <a:moveTo>
                  <a:pt x="1549799" y="0"/>
                </a:moveTo>
                <a:lnTo>
                  <a:pt x="1549799" y="3610868"/>
                </a:lnTo>
                <a:lnTo>
                  <a:pt x="1469233" y="3598637"/>
                </a:lnTo>
                <a:cubicBezTo>
                  <a:pt x="630743" y="3427960"/>
                  <a:pt x="0" y="2689969"/>
                  <a:pt x="0" y="1805434"/>
                </a:cubicBezTo>
                <a:cubicBezTo>
                  <a:pt x="0" y="920900"/>
                  <a:pt x="630743" y="182908"/>
                  <a:pt x="1469233" y="12231"/>
                </a:cubicBezTo>
                <a:close/>
              </a:path>
            </a:pathLst>
          </a:custGeom>
          <a:solidFill>
            <a:schemeClr val="tx1">
              <a:alpha val="10000"/>
            </a:schemeClr>
          </a:solidFill>
        </p:spPr>
        <p:txBody>
          <a:bodyPr wrap="square" rtlCol="0" anchor="ctr">
            <a:noAutofit/>
          </a:bodyPr>
          <a:lstStyle>
            <a:lvl1pPr algn="ctr">
              <a:lnSpc>
                <a:spcPct val="100000"/>
              </a:lnSpc>
              <a:defRPr sz="1100" b="0" baseline="0">
                <a:solidFill>
                  <a:schemeClr val="tx1">
                    <a:lumMod val="50000"/>
                    <a:lumOff val="50000"/>
                  </a:schemeClr>
                </a:solidFill>
              </a:defRPr>
            </a:lvl1pPr>
          </a:lstStyle>
          <a:p>
            <a:pPr rtl="0"/>
            <a:r>
              <a:rPr lang="cs-CZ" noProof="0" dirty="0"/>
              <a:t>Sem přetáhněte  </a:t>
            </a:r>
          </a:p>
          <a:p>
            <a:pPr rtl="0"/>
            <a:r>
              <a:rPr lang="cs-CZ" noProof="0" dirty="0"/>
              <a:t>obrázek</a:t>
            </a:r>
          </a:p>
        </p:txBody>
      </p:sp>
      <p:sp>
        <p:nvSpPr>
          <p:cNvPr id="11" name="Zástupný symbol obrázku 18">
            <a:extLst>
              <a:ext uri="{FF2B5EF4-FFF2-40B4-BE49-F238E27FC236}">
                <a16:creationId xmlns:a16="http://schemas.microsoft.com/office/drawing/2014/main" id="{8DDC3E5C-E62D-4664-9A2D-79758CCBB63E}"/>
              </a:ext>
            </a:extLst>
          </p:cNvPr>
          <p:cNvSpPr>
            <a:spLocks noGrp="1"/>
          </p:cNvSpPr>
          <p:nvPr>
            <p:ph type="pic" sz="quarter" idx="88" hasCustomPrompt="1"/>
          </p:nvPr>
        </p:nvSpPr>
        <p:spPr>
          <a:xfrm flipH="1">
            <a:off x="0" y="1916832"/>
            <a:ext cx="1919536" cy="4104456"/>
          </a:xfrm>
          <a:custGeom>
            <a:avLst/>
            <a:gdLst>
              <a:gd name="connsiteX0" fmla="*/ 1549799 w 1549799"/>
              <a:gd name="connsiteY0" fmla="*/ 0 h 3610868"/>
              <a:gd name="connsiteX1" fmla="*/ 1549799 w 1549799"/>
              <a:gd name="connsiteY1" fmla="*/ 3610868 h 3610868"/>
              <a:gd name="connsiteX2" fmla="*/ 1469233 w 1549799"/>
              <a:gd name="connsiteY2" fmla="*/ 3598637 h 3610868"/>
              <a:gd name="connsiteX3" fmla="*/ 0 w 1549799"/>
              <a:gd name="connsiteY3" fmla="*/ 1805434 h 3610868"/>
              <a:gd name="connsiteX4" fmla="*/ 1469233 w 1549799"/>
              <a:gd name="connsiteY4" fmla="*/ 12231 h 361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799" h="3610868">
                <a:moveTo>
                  <a:pt x="1549799" y="0"/>
                </a:moveTo>
                <a:lnTo>
                  <a:pt x="1549799" y="3610868"/>
                </a:lnTo>
                <a:lnTo>
                  <a:pt x="1469233" y="3598637"/>
                </a:lnTo>
                <a:cubicBezTo>
                  <a:pt x="630743" y="3427960"/>
                  <a:pt x="0" y="2689969"/>
                  <a:pt x="0" y="1805434"/>
                </a:cubicBezTo>
                <a:cubicBezTo>
                  <a:pt x="0" y="920900"/>
                  <a:pt x="630743" y="182908"/>
                  <a:pt x="1469233" y="12231"/>
                </a:cubicBezTo>
                <a:close/>
              </a:path>
            </a:pathLst>
          </a:custGeom>
          <a:solidFill>
            <a:schemeClr val="tx1">
              <a:alpha val="10000"/>
            </a:schemeClr>
          </a:solidFill>
        </p:spPr>
        <p:txBody>
          <a:bodyPr wrap="square" rtlCol="0" anchor="ctr">
            <a:noAutofit/>
          </a:bodyPr>
          <a:lstStyle>
            <a:lvl1pPr algn="ctr">
              <a:lnSpc>
                <a:spcPct val="100000"/>
              </a:lnSpc>
              <a:defRPr sz="1100" b="0" baseline="0">
                <a:solidFill>
                  <a:schemeClr val="tx1">
                    <a:lumMod val="50000"/>
                    <a:lumOff val="50000"/>
                  </a:schemeClr>
                </a:solidFill>
              </a:defRPr>
            </a:lvl1pPr>
          </a:lstStyle>
          <a:p>
            <a:pPr rtl="0"/>
            <a:r>
              <a:rPr lang="cs-CZ" noProof="0" dirty="0"/>
              <a:t>Sem přetáhněte  </a:t>
            </a:r>
          </a:p>
          <a:p>
            <a:pPr rtl="0"/>
            <a:r>
              <a:rPr lang="cs-CZ" noProof="0" dirty="0"/>
              <a:t>obrázek</a:t>
            </a:r>
          </a:p>
        </p:txBody>
      </p:sp>
    </p:spTree>
    <p:extLst>
      <p:ext uri="{BB962C8B-B14F-4D97-AF65-F5344CB8AC3E}">
        <p14:creationId xmlns:p14="http://schemas.microsoft.com/office/powerpoint/2010/main" val="302556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2247613" y="2320629"/>
            <a:ext cx="1713603" cy="1714969"/>
          </a:xfrm>
          <a:prstGeom prst="ellipse">
            <a:avLst/>
          </a:prstGeom>
        </p:spPr>
        <p:txBody>
          <a:bodyPr>
            <a:normAutofit/>
          </a:bodyPr>
          <a:lstStyle>
            <a:lvl1pPr>
              <a:defRPr sz="1200">
                <a:solidFill>
                  <a:srgbClr val="00B0F0"/>
                </a:solidFill>
              </a:defRPr>
            </a:lvl1pPr>
          </a:lstStyle>
          <a:p>
            <a:endParaRPr lang="id-ID" dirty="0"/>
          </a:p>
        </p:txBody>
      </p:sp>
      <p:sp>
        <p:nvSpPr>
          <p:cNvPr id="8" name="Picture Placeholder 3"/>
          <p:cNvSpPr>
            <a:spLocks noGrp="1"/>
          </p:cNvSpPr>
          <p:nvPr>
            <p:ph type="pic" sz="quarter" idx="11"/>
          </p:nvPr>
        </p:nvSpPr>
        <p:spPr>
          <a:xfrm>
            <a:off x="4138881" y="2320629"/>
            <a:ext cx="1713603" cy="1714969"/>
          </a:xfrm>
          <a:prstGeom prst="ellipse">
            <a:avLst/>
          </a:prstGeom>
        </p:spPr>
        <p:txBody>
          <a:bodyPr>
            <a:normAutofit/>
          </a:bodyPr>
          <a:lstStyle>
            <a:lvl1pPr>
              <a:defRPr sz="1200">
                <a:solidFill>
                  <a:srgbClr val="00B0F0"/>
                </a:solidFill>
              </a:defRPr>
            </a:lvl1pPr>
          </a:lstStyle>
          <a:p>
            <a:endParaRPr lang="id-ID" dirty="0"/>
          </a:p>
        </p:txBody>
      </p:sp>
      <p:sp>
        <p:nvSpPr>
          <p:cNvPr id="9" name="Picture Placeholder 3"/>
          <p:cNvSpPr>
            <a:spLocks noGrp="1"/>
          </p:cNvSpPr>
          <p:nvPr>
            <p:ph type="pic" sz="quarter" idx="12"/>
          </p:nvPr>
        </p:nvSpPr>
        <p:spPr>
          <a:xfrm>
            <a:off x="6041572" y="2320629"/>
            <a:ext cx="1713603" cy="1714969"/>
          </a:xfrm>
          <a:prstGeom prst="ellipse">
            <a:avLst/>
          </a:prstGeom>
        </p:spPr>
        <p:txBody>
          <a:bodyPr>
            <a:normAutofit/>
          </a:bodyPr>
          <a:lstStyle>
            <a:lvl1pPr>
              <a:defRPr sz="1200">
                <a:solidFill>
                  <a:srgbClr val="00B0F0"/>
                </a:solidFill>
              </a:defRPr>
            </a:lvl1pPr>
          </a:lstStyle>
          <a:p>
            <a:endParaRPr lang="id-ID" dirty="0"/>
          </a:p>
        </p:txBody>
      </p:sp>
      <p:sp>
        <p:nvSpPr>
          <p:cNvPr id="10" name="Picture Placeholder 3"/>
          <p:cNvSpPr>
            <a:spLocks noGrp="1"/>
          </p:cNvSpPr>
          <p:nvPr>
            <p:ph type="pic" sz="quarter" idx="13"/>
          </p:nvPr>
        </p:nvSpPr>
        <p:spPr>
          <a:xfrm>
            <a:off x="7932839" y="2320629"/>
            <a:ext cx="1713603" cy="1714969"/>
          </a:xfrm>
          <a:prstGeom prst="ellipse">
            <a:avLst/>
          </a:prstGeom>
        </p:spPr>
        <p:txBody>
          <a:bodyPr>
            <a:normAutofit/>
          </a:bodyPr>
          <a:lstStyle>
            <a:lvl1pPr>
              <a:defRPr sz="1200">
                <a:solidFill>
                  <a:srgbClr val="00B0F0"/>
                </a:solidFill>
              </a:defRPr>
            </a:lvl1pPr>
          </a:lstStyle>
          <a:p>
            <a:endParaRPr lang="id-ID"/>
          </a:p>
        </p:txBody>
      </p:sp>
    </p:spTree>
    <p:extLst>
      <p:ext uri="{BB962C8B-B14F-4D97-AF65-F5344CB8AC3E}">
        <p14:creationId xmlns:p14="http://schemas.microsoft.com/office/powerpoint/2010/main" val="1929540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ddělovací snímek 2">
    <p:spTree>
      <p:nvGrpSpPr>
        <p:cNvPr id="1" name=""/>
        <p:cNvGrpSpPr/>
        <p:nvPr/>
      </p:nvGrpSpPr>
      <p:grpSpPr>
        <a:xfrm>
          <a:off x="0" y="0"/>
          <a:ext cx="0" cy="0"/>
          <a:chOff x="0" y="0"/>
          <a:chExt cx="0" cy="0"/>
        </a:xfrm>
      </p:grpSpPr>
      <p:sp>
        <p:nvSpPr>
          <p:cNvPr id="25" name="Zástupný symbol obrázku 24">
            <a:extLst>
              <a:ext uri="{FF2B5EF4-FFF2-40B4-BE49-F238E27FC236}">
                <a16:creationId xmlns:a16="http://schemas.microsoft.com/office/drawing/2014/main" id="{F234FF3D-DFA8-484F-A7A7-95C7BF99FEF3}"/>
              </a:ext>
            </a:extLst>
          </p:cNvPr>
          <p:cNvSpPr>
            <a:spLocks noGrp="1"/>
          </p:cNvSpPr>
          <p:nvPr>
            <p:ph type="pic" sz="quarter" idx="71"/>
          </p:nvPr>
        </p:nvSpPr>
        <p:spPr>
          <a:xfrm>
            <a:off x="7619" y="0"/>
            <a:ext cx="2776013" cy="6858000"/>
          </a:xfrm>
          <a:custGeom>
            <a:avLst/>
            <a:gdLst>
              <a:gd name="connsiteX0" fmla="*/ 0 w 5402083"/>
              <a:gd name="connsiteY0" fmla="*/ 0 h 6858000"/>
              <a:gd name="connsiteX1" fmla="*/ 5401085 w 5402083"/>
              <a:gd name="connsiteY1" fmla="*/ 0 h 6858000"/>
              <a:gd name="connsiteX2" fmla="*/ 5355776 w 5402083"/>
              <a:gd name="connsiteY2" fmla="*/ 42971 h 6858000"/>
              <a:gd name="connsiteX3" fmla="*/ 3946012 w 5402083"/>
              <a:gd name="connsiteY3" fmla="*/ 3428527 h 6858000"/>
              <a:gd name="connsiteX4" fmla="*/ 5355776 w 5402083"/>
              <a:gd name="connsiteY4" fmla="*/ 6814084 h 6858000"/>
              <a:gd name="connsiteX5" fmla="*/ 5402083 w 5402083"/>
              <a:gd name="connsiteY5" fmla="*/ 6858000 h 6858000"/>
              <a:gd name="connsiteX6" fmla="*/ 0 w 540208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2083" h="6858000">
                <a:moveTo>
                  <a:pt x="0" y="0"/>
                </a:moveTo>
                <a:lnTo>
                  <a:pt x="5401085" y="0"/>
                </a:lnTo>
                <a:lnTo>
                  <a:pt x="5355776" y="42971"/>
                </a:lnTo>
                <a:cubicBezTo>
                  <a:pt x="4484752" y="909410"/>
                  <a:pt x="3946012" y="2106385"/>
                  <a:pt x="3946012" y="3428527"/>
                </a:cubicBezTo>
                <a:cubicBezTo>
                  <a:pt x="3946012" y="4750669"/>
                  <a:pt x="4484752" y="5947644"/>
                  <a:pt x="5355776" y="6814084"/>
                </a:cubicBezTo>
                <a:lnTo>
                  <a:pt x="5402083" y="6858000"/>
                </a:lnTo>
                <a:lnTo>
                  <a:pt x="0" y="6858000"/>
                </a:lnTo>
                <a:close/>
              </a:path>
            </a:pathLst>
          </a:custGeom>
          <a:solidFill>
            <a:schemeClr val="bg1">
              <a:lumMod val="95000"/>
            </a:schemeClr>
          </a:solidFill>
        </p:spPr>
        <p:txBody>
          <a:bodyPr wrap="square" rtlCol="0">
            <a:noAutofit/>
          </a:bodyPr>
          <a:lstStyle/>
          <a:p>
            <a:pPr rtl="0"/>
            <a:r>
              <a:rPr lang="cs-CZ" noProof="0" dirty="0"/>
              <a:t>Kliknutím na ikonu přidáte obrázek.</a:t>
            </a:r>
          </a:p>
        </p:txBody>
      </p:sp>
    </p:spTree>
    <p:extLst>
      <p:ext uri="{BB962C8B-B14F-4D97-AF65-F5344CB8AC3E}">
        <p14:creationId xmlns:p14="http://schemas.microsoft.com/office/powerpoint/2010/main" val="1925456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Oddělovací snímek 2">
    <p:spTree>
      <p:nvGrpSpPr>
        <p:cNvPr id="1" name=""/>
        <p:cNvGrpSpPr/>
        <p:nvPr/>
      </p:nvGrpSpPr>
      <p:grpSpPr>
        <a:xfrm>
          <a:off x="0" y="0"/>
          <a:ext cx="0" cy="0"/>
          <a:chOff x="0" y="0"/>
          <a:chExt cx="0" cy="0"/>
        </a:xfrm>
      </p:grpSpPr>
      <p:sp>
        <p:nvSpPr>
          <p:cNvPr id="3" name="Zástupný symbol obrázku 15">
            <a:extLst>
              <a:ext uri="{FF2B5EF4-FFF2-40B4-BE49-F238E27FC236}">
                <a16:creationId xmlns:a16="http://schemas.microsoft.com/office/drawing/2014/main" id="{57F5EBB8-E9F7-4163-B3E2-42ED459D71E4}"/>
              </a:ext>
            </a:extLst>
          </p:cNvPr>
          <p:cNvSpPr>
            <a:spLocks noGrp="1"/>
          </p:cNvSpPr>
          <p:nvPr>
            <p:ph type="pic" sz="quarter" idx="13" hasCustomPrompt="1"/>
          </p:nvPr>
        </p:nvSpPr>
        <p:spPr>
          <a:xfrm flipH="1">
            <a:off x="8832303" y="1"/>
            <a:ext cx="3359695" cy="6858001"/>
          </a:xfrm>
          <a:custGeom>
            <a:avLst/>
            <a:gdLst>
              <a:gd name="connsiteX0" fmla="*/ 0 w 7583700"/>
              <a:gd name="connsiteY0" fmla="*/ 0 h 6858001"/>
              <a:gd name="connsiteX1" fmla="*/ 2537926 w 7583700"/>
              <a:gd name="connsiteY1" fmla="*/ 0 h 6858001"/>
              <a:gd name="connsiteX2" fmla="*/ 2847001 w 7583700"/>
              <a:gd name="connsiteY2" fmla="*/ 138995 h 6858001"/>
              <a:gd name="connsiteX3" fmla="*/ 7582790 w 7583700"/>
              <a:gd name="connsiteY3" fmla="*/ 6846094 h 6858001"/>
              <a:gd name="connsiteX4" fmla="*/ 7583700 w 7583700"/>
              <a:gd name="connsiteY4" fmla="*/ 6858001 h 6858001"/>
              <a:gd name="connsiteX5" fmla="*/ 0 w 7583700"/>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3700" h="6858001">
                <a:moveTo>
                  <a:pt x="0" y="0"/>
                </a:moveTo>
                <a:lnTo>
                  <a:pt x="2537926" y="0"/>
                </a:lnTo>
                <a:lnTo>
                  <a:pt x="2847001" y="138995"/>
                </a:lnTo>
                <a:cubicBezTo>
                  <a:pt x="5428994" y="1376579"/>
                  <a:pt x="7280340" y="3883594"/>
                  <a:pt x="7582790" y="6846094"/>
                </a:cubicBezTo>
                <a:lnTo>
                  <a:pt x="7583700" y="6858001"/>
                </a:lnTo>
                <a:lnTo>
                  <a:pt x="0" y="6858001"/>
                </a:lnTo>
                <a:close/>
              </a:path>
            </a:pathLst>
          </a:custGeom>
          <a:solidFill>
            <a:schemeClr val="tx1">
              <a:alpha val="10000"/>
            </a:schemeClr>
          </a:solidFill>
        </p:spPr>
        <p:txBody>
          <a:bodyPr wrap="square" rtlCol="0" anchor="ctr">
            <a:noAutofit/>
          </a:bodyPr>
          <a:lstStyle>
            <a:lvl1pPr algn="ctr">
              <a:lnSpc>
                <a:spcPct val="100000"/>
              </a:lnSpc>
              <a:defRPr sz="1100" b="0" baseline="0">
                <a:solidFill>
                  <a:schemeClr val="tx1">
                    <a:lumMod val="50000"/>
                    <a:lumOff val="50000"/>
                  </a:schemeClr>
                </a:solidFill>
              </a:defRPr>
            </a:lvl1pPr>
          </a:lstStyle>
          <a:p>
            <a:pPr rtl="0"/>
            <a:r>
              <a:rPr lang="cs-CZ" noProof="0" dirty="0"/>
              <a:t>Sem přetáhněte  </a:t>
            </a:r>
          </a:p>
          <a:p>
            <a:pPr rtl="0"/>
            <a:r>
              <a:rPr lang="cs-CZ" noProof="0" dirty="0"/>
              <a:t>obrázek</a:t>
            </a:r>
          </a:p>
        </p:txBody>
      </p:sp>
    </p:spTree>
    <p:extLst>
      <p:ext uri="{BB962C8B-B14F-4D97-AF65-F5344CB8AC3E}">
        <p14:creationId xmlns:p14="http://schemas.microsoft.com/office/powerpoint/2010/main" val="3249616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Oddělovací snímek 2">
    <p:spTree>
      <p:nvGrpSpPr>
        <p:cNvPr id="1" name=""/>
        <p:cNvGrpSpPr/>
        <p:nvPr/>
      </p:nvGrpSpPr>
      <p:grpSpPr>
        <a:xfrm>
          <a:off x="0" y="0"/>
          <a:ext cx="0" cy="0"/>
          <a:chOff x="0" y="0"/>
          <a:chExt cx="0" cy="0"/>
        </a:xfrm>
      </p:grpSpPr>
      <p:sp>
        <p:nvSpPr>
          <p:cNvPr id="3" name="Zástupný symbol obrázku 15">
            <a:extLst>
              <a:ext uri="{FF2B5EF4-FFF2-40B4-BE49-F238E27FC236}">
                <a16:creationId xmlns:a16="http://schemas.microsoft.com/office/drawing/2014/main" id="{57F5EBB8-E9F7-4163-B3E2-42ED459D71E4}"/>
              </a:ext>
            </a:extLst>
          </p:cNvPr>
          <p:cNvSpPr>
            <a:spLocks noGrp="1"/>
          </p:cNvSpPr>
          <p:nvPr>
            <p:ph type="pic" sz="quarter" idx="13" hasCustomPrompt="1"/>
          </p:nvPr>
        </p:nvSpPr>
        <p:spPr>
          <a:xfrm flipH="1">
            <a:off x="8832303" y="1"/>
            <a:ext cx="3359695" cy="6858001"/>
          </a:xfrm>
          <a:custGeom>
            <a:avLst/>
            <a:gdLst>
              <a:gd name="connsiteX0" fmla="*/ 0 w 7583700"/>
              <a:gd name="connsiteY0" fmla="*/ 0 h 6858001"/>
              <a:gd name="connsiteX1" fmla="*/ 2537926 w 7583700"/>
              <a:gd name="connsiteY1" fmla="*/ 0 h 6858001"/>
              <a:gd name="connsiteX2" fmla="*/ 2847001 w 7583700"/>
              <a:gd name="connsiteY2" fmla="*/ 138995 h 6858001"/>
              <a:gd name="connsiteX3" fmla="*/ 7582790 w 7583700"/>
              <a:gd name="connsiteY3" fmla="*/ 6846094 h 6858001"/>
              <a:gd name="connsiteX4" fmla="*/ 7583700 w 7583700"/>
              <a:gd name="connsiteY4" fmla="*/ 6858001 h 6858001"/>
              <a:gd name="connsiteX5" fmla="*/ 0 w 7583700"/>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3700" h="6858001">
                <a:moveTo>
                  <a:pt x="0" y="0"/>
                </a:moveTo>
                <a:lnTo>
                  <a:pt x="2537926" y="0"/>
                </a:lnTo>
                <a:lnTo>
                  <a:pt x="2847001" y="138995"/>
                </a:lnTo>
                <a:cubicBezTo>
                  <a:pt x="5428994" y="1376579"/>
                  <a:pt x="7280340" y="3883594"/>
                  <a:pt x="7582790" y="6846094"/>
                </a:cubicBezTo>
                <a:lnTo>
                  <a:pt x="7583700" y="6858001"/>
                </a:lnTo>
                <a:lnTo>
                  <a:pt x="0" y="6858001"/>
                </a:lnTo>
                <a:close/>
              </a:path>
            </a:pathLst>
          </a:custGeom>
          <a:solidFill>
            <a:schemeClr val="tx1">
              <a:alpha val="10000"/>
            </a:schemeClr>
          </a:solidFill>
        </p:spPr>
        <p:txBody>
          <a:bodyPr wrap="square" rtlCol="0" anchor="ctr">
            <a:noAutofit/>
          </a:bodyPr>
          <a:lstStyle>
            <a:lvl1pPr algn="ctr">
              <a:lnSpc>
                <a:spcPct val="100000"/>
              </a:lnSpc>
              <a:defRPr sz="1100" b="0" baseline="0">
                <a:solidFill>
                  <a:schemeClr val="tx1">
                    <a:lumMod val="50000"/>
                    <a:lumOff val="50000"/>
                  </a:schemeClr>
                </a:solidFill>
              </a:defRPr>
            </a:lvl1pPr>
          </a:lstStyle>
          <a:p>
            <a:pPr rtl="0"/>
            <a:r>
              <a:rPr lang="cs-CZ" noProof="0" dirty="0"/>
              <a:t>Sem přetáhněte  </a:t>
            </a:r>
          </a:p>
          <a:p>
            <a:pPr rtl="0"/>
            <a:r>
              <a:rPr lang="cs-CZ" noProof="0" dirty="0"/>
              <a:t>obrázek</a:t>
            </a:r>
          </a:p>
        </p:txBody>
      </p:sp>
      <p:sp>
        <p:nvSpPr>
          <p:cNvPr id="4" name="Zástupný symbol obrázku 18">
            <a:extLst>
              <a:ext uri="{FF2B5EF4-FFF2-40B4-BE49-F238E27FC236}">
                <a16:creationId xmlns:a16="http://schemas.microsoft.com/office/drawing/2014/main" id="{4867D719-B665-454D-A7AC-667E990E0D5F}"/>
              </a:ext>
            </a:extLst>
          </p:cNvPr>
          <p:cNvSpPr>
            <a:spLocks noGrp="1"/>
          </p:cNvSpPr>
          <p:nvPr>
            <p:ph type="pic" sz="quarter" idx="88" hasCustomPrompt="1"/>
          </p:nvPr>
        </p:nvSpPr>
        <p:spPr>
          <a:xfrm flipH="1">
            <a:off x="7031" y="836712"/>
            <a:ext cx="1336441" cy="2592288"/>
          </a:xfrm>
          <a:custGeom>
            <a:avLst/>
            <a:gdLst>
              <a:gd name="connsiteX0" fmla="*/ 1549799 w 1549799"/>
              <a:gd name="connsiteY0" fmla="*/ 0 h 3610868"/>
              <a:gd name="connsiteX1" fmla="*/ 1549799 w 1549799"/>
              <a:gd name="connsiteY1" fmla="*/ 3610868 h 3610868"/>
              <a:gd name="connsiteX2" fmla="*/ 1469233 w 1549799"/>
              <a:gd name="connsiteY2" fmla="*/ 3598637 h 3610868"/>
              <a:gd name="connsiteX3" fmla="*/ 0 w 1549799"/>
              <a:gd name="connsiteY3" fmla="*/ 1805434 h 3610868"/>
              <a:gd name="connsiteX4" fmla="*/ 1469233 w 1549799"/>
              <a:gd name="connsiteY4" fmla="*/ 12231 h 361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799" h="3610868">
                <a:moveTo>
                  <a:pt x="1549799" y="0"/>
                </a:moveTo>
                <a:lnTo>
                  <a:pt x="1549799" y="3610868"/>
                </a:lnTo>
                <a:lnTo>
                  <a:pt x="1469233" y="3598637"/>
                </a:lnTo>
                <a:cubicBezTo>
                  <a:pt x="630743" y="3427960"/>
                  <a:pt x="0" y="2689969"/>
                  <a:pt x="0" y="1805434"/>
                </a:cubicBezTo>
                <a:cubicBezTo>
                  <a:pt x="0" y="920900"/>
                  <a:pt x="630743" y="182908"/>
                  <a:pt x="1469233" y="12231"/>
                </a:cubicBezTo>
                <a:close/>
              </a:path>
            </a:pathLst>
          </a:custGeom>
          <a:solidFill>
            <a:schemeClr val="tx1">
              <a:alpha val="10000"/>
            </a:schemeClr>
          </a:solidFill>
        </p:spPr>
        <p:txBody>
          <a:bodyPr wrap="square" rtlCol="0" anchor="ctr">
            <a:noAutofit/>
          </a:bodyPr>
          <a:lstStyle>
            <a:lvl1pPr algn="ctr">
              <a:lnSpc>
                <a:spcPct val="100000"/>
              </a:lnSpc>
              <a:defRPr sz="1100" b="0" baseline="0">
                <a:solidFill>
                  <a:schemeClr val="tx1">
                    <a:lumMod val="50000"/>
                    <a:lumOff val="50000"/>
                  </a:schemeClr>
                </a:solidFill>
              </a:defRPr>
            </a:lvl1pPr>
          </a:lstStyle>
          <a:p>
            <a:pPr rtl="0"/>
            <a:r>
              <a:rPr lang="cs-CZ" noProof="0" dirty="0"/>
              <a:t>Sem přetáhněte  </a:t>
            </a:r>
          </a:p>
          <a:p>
            <a:pPr rtl="0"/>
            <a:r>
              <a:rPr lang="cs-CZ" noProof="0" dirty="0"/>
              <a:t>obrázek</a:t>
            </a:r>
          </a:p>
        </p:txBody>
      </p:sp>
    </p:spTree>
    <p:extLst>
      <p:ext uri="{BB962C8B-B14F-4D97-AF65-F5344CB8AC3E}">
        <p14:creationId xmlns:p14="http://schemas.microsoft.com/office/powerpoint/2010/main" val="1104319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Oddělovací snímek 2">
    <p:spTree>
      <p:nvGrpSpPr>
        <p:cNvPr id="1" name=""/>
        <p:cNvGrpSpPr/>
        <p:nvPr/>
      </p:nvGrpSpPr>
      <p:grpSpPr>
        <a:xfrm>
          <a:off x="0" y="0"/>
          <a:ext cx="0" cy="0"/>
          <a:chOff x="0" y="0"/>
          <a:chExt cx="0" cy="0"/>
        </a:xfrm>
      </p:grpSpPr>
      <p:sp>
        <p:nvSpPr>
          <p:cNvPr id="4" name="Zástupný symbol obrázku 24">
            <a:extLst>
              <a:ext uri="{FF2B5EF4-FFF2-40B4-BE49-F238E27FC236}">
                <a16:creationId xmlns:a16="http://schemas.microsoft.com/office/drawing/2014/main" id="{854078B8-C424-4579-84B0-345A0DC38368}"/>
              </a:ext>
            </a:extLst>
          </p:cNvPr>
          <p:cNvSpPr>
            <a:spLocks noGrp="1"/>
          </p:cNvSpPr>
          <p:nvPr>
            <p:ph type="pic" sz="quarter" idx="104" hasCustomPrompt="1"/>
          </p:nvPr>
        </p:nvSpPr>
        <p:spPr>
          <a:xfrm>
            <a:off x="10776520" y="0"/>
            <a:ext cx="1415133" cy="1412776"/>
          </a:xfrm>
          <a:custGeom>
            <a:avLst/>
            <a:gdLst>
              <a:gd name="connsiteX0" fmla="*/ 2374769 w 4749538"/>
              <a:gd name="connsiteY0" fmla="*/ 0 h 4724544"/>
              <a:gd name="connsiteX1" fmla="*/ 4749538 w 4749538"/>
              <a:gd name="connsiteY1" fmla="*/ 2362272 h 4724544"/>
              <a:gd name="connsiteX2" fmla="*/ 2374769 w 4749538"/>
              <a:gd name="connsiteY2" fmla="*/ 4724544 h 4724544"/>
              <a:gd name="connsiteX3" fmla="*/ 0 w 4749538"/>
              <a:gd name="connsiteY3" fmla="*/ 2362272 h 4724544"/>
              <a:gd name="connsiteX4" fmla="*/ 2374769 w 4749538"/>
              <a:gd name="connsiteY4" fmla="*/ 0 h 4724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9538" h="4724544">
                <a:moveTo>
                  <a:pt x="2374769" y="0"/>
                </a:moveTo>
                <a:cubicBezTo>
                  <a:pt x="3686318" y="0"/>
                  <a:pt x="4749538" y="1057625"/>
                  <a:pt x="4749538" y="2362272"/>
                </a:cubicBezTo>
                <a:cubicBezTo>
                  <a:pt x="4749538" y="3666919"/>
                  <a:pt x="3686318" y="4724544"/>
                  <a:pt x="2374769" y="4724544"/>
                </a:cubicBezTo>
                <a:cubicBezTo>
                  <a:pt x="1063220" y="4724544"/>
                  <a:pt x="0" y="3666919"/>
                  <a:pt x="0" y="2362272"/>
                </a:cubicBezTo>
                <a:cubicBezTo>
                  <a:pt x="0" y="1057625"/>
                  <a:pt x="1063220" y="0"/>
                  <a:pt x="2374769" y="0"/>
                </a:cubicBezTo>
                <a:close/>
              </a:path>
            </a:pathLst>
          </a:custGeom>
          <a:solidFill>
            <a:schemeClr val="tx1">
              <a:alpha val="10000"/>
            </a:schemeClr>
          </a:solidFill>
        </p:spPr>
        <p:txBody>
          <a:bodyPr wrap="square" rtlCol="0" anchor="ctr">
            <a:noAutofit/>
          </a:bodyPr>
          <a:lstStyle>
            <a:lvl1pPr algn="ctr">
              <a:lnSpc>
                <a:spcPct val="100000"/>
              </a:lnSpc>
              <a:defRPr sz="1100" b="0" baseline="0">
                <a:solidFill>
                  <a:schemeClr val="tx1">
                    <a:lumMod val="50000"/>
                    <a:lumOff val="50000"/>
                  </a:schemeClr>
                </a:solidFill>
              </a:defRPr>
            </a:lvl1pPr>
          </a:lstStyle>
          <a:p>
            <a:pPr rtl="0"/>
            <a:r>
              <a:rPr lang="cs-CZ" noProof="0" dirty="0"/>
              <a:t>Sem přetáhněte  </a:t>
            </a:r>
          </a:p>
          <a:p>
            <a:pPr rtl="0"/>
            <a:r>
              <a:rPr lang="cs-CZ" noProof="0" dirty="0"/>
              <a:t>obrázek</a:t>
            </a:r>
          </a:p>
        </p:txBody>
      </p:sp>
    </p:spTree>
    <p:extLst>
      <p:ext uri="{BB962C8B-B14F-4D97-AF65-F5344CB8AC3E}">
        <p14:creationId xmlns:p14="http://schemas.microsoft.com/office/powerpoint/2010/main" val="4225626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2018958" y="1559074"/>
            <a:ext cx="2557975" cy="1692847"/>
          </a:xfrm>
        </p:spPr>
        <p:txBody>
          <a:bodyPr>
            <a:normAutofit/>
          </a:bodyPr>
          <a:lstStyle>
            <a:lvl1pPr>
              <a:defRPr sz="1500">
                <a:solidFill>
                  <a:srgbClr val="00B0F0"/>
                </a:solidFill>
              </a:defRPr>
            </a:lvl1pPr>
          </a:lstStyle>
          <a:p>
            <a:endParaRPr lang="id-ID"/>
          </a:p>
        </p:txBody>
      </p:sp>
      <p:sp>
        <p:nvSpPr>
          <p:cNvPr id="8" name="Picture Placeholder 2"/>
          <p:cNvSpPr>
            <a:spLocks noGrp="1"/>
          </p:cNvSpPr>
          <p:nvPr>
            <p:ph type="pic" sz="quarter" idx="11"/>
          </p:nvPr>
        </p:nvSpPr>
        <p:spPr>
          <a:xfrm>
            <a:off x="4714789" y="1559074"/>
            <a:ext cx="2557975" cy="1692847"/>
          </a:xfrm>
        </p:spPr>
        <p:txBody>
          <a:bodyPr>
            <a:normAutofit/>
          </a:bodyPr>
          <a:lstStyle>
            <a:lvl1pPr>
              <a:defRPr sz="1500">
                <a:solidFill>
                  <a:srgbClr val="00B0F0"/>
                </a:solidFill>
              </a:defRPr>
            </a:lvl1pPr>
          </a:lstStyle>
          <a:p>
            <a:endParaRPr lang="id-ID"/>
          </a:p>
        </p:txBody>
      </p:sp>
      <p:sp>
        <p:nvSpPr>
          <p:cNvPr id="9" name="Picture Placeholder 2"/>
          <p:cNvSpPr>
            <a:spLocks noGrp="1"/>
          </p:cNvSpPr>
          <p:nvPr>
            <p:ph type="pic" sz="quarter" idx="12"/>
          </p:nvPr>
        </p:nvSpPr>
        <p:spPr>
          <a:xfrm>
            <a:off x="7410618" y="1559074"/>
            <a:ext cx="2557975" cy="1692847"/>
          </a:xfrm>
        </p:spPr>
        <p:txBody>
          <a:bodyPr>
            <a:normAutofit/>
          </a:bodyPr>
          <a:lstStyle>
            <a:lvl1pPr>
              <a:defRPr sz="1500">
                <a:solidFill>
                  <a:srgbClr val="00B0F0"/>
                </a:solidFill>
              </a:defRPr>
            </a:lvl1pPr>
          </a:lstStyle>
          <a:p>
            <a:endParaRPr lang="id-ID"/>
          </a:p>
        </p:txBody>
      </p:sp>
      <p:sp>
        <p:nvSpPr>
          <p:cNvPr id="10" name="Picture Placeholder 2"/>
          <p:cNvSpPr>
            <a:spLocks noGrp="1"/>
          </p:cNvSpPr>
          <p:nvPr>
            <p:ph type="pic" sz="quarter" idx="13"/>
          </p:nvPr>
        </p:nvSpPr>
        <p:spPr>
          <a:xfrm>
            <a:off x="2018958" y="3483308"/>
            <a:ext cx="2557975" cy="1692847"/>
          </a:xfrm>
        </p:spPr>
        <p:txBody>
          <a:bodyPr>
            <a:normAutofit/>
          </a:bodyPr>
          <a:lstStyle>
            <a:lvl1pPr>
              <a:defRPr sz="1500">
                <a:solidFill>
                  <a:srgbClr val="00B0F0"/>
                </a:solidFill>
              </a:defRPr>
            </a:lvl1pPr>
          </a:lstStyle>
          <a:p>
            <a:endParaRPr lang="id-ID"/>
          </a:p>
        </p:txBody>
      </p:sp>
      <p:sp>
        <p:nvSpPr>
          <p:cNvPr id="11" name="Picture Placeholder 2"/>
          <p:cNvSpPr>
            <a:spLocks noGrp="1"/>
          </p:cNvSpPr>
          <p:nvPr>
            <p:ph type="pic" sz="quarter" idx="14"/>
          </p:nvPr>
        </p:nvSpPr>
        <p:spPr>
          <a:xfrm>
            <a:off x="4714789" y="3483308"/>
            <a:ext cx="2557975" cy="1692847"/>
          </a:xfrm>
        </p:spPr>
        <p:txBody>
          <a:bodyPr>
            <a:normAutofit/>
          </a:bodyPr>
          <a:lstStyle>
            <a:lvl1pPr>
              <a:defRPr sz="1500">
                <a:solidFill>
                  <a:srgbClr val="00B0F0"/>
                </a:solidFill>
              </a:defRPr>
            </a:lvl1pPr>
          </a:lstStyle>
          <a:p>
            <a:endParaRPr lang="id-ID"/>
          </a:p>
        </p:txBody>
      </p:sp>
      <p:sp>
        <p:nvSpPr>
          <p:cNvPr id="12" name="Picture Placeholder 2"/>
          <p:cNvSpPr>
            <a:spLocks noGrp="1"/>
          </p:cNvSpPr>
          <p:nvPr>
            <p:ph type="pic" sz="quarter" idx="15"/>
          </p:nvPr>
        </p:nvSpPr>
        <p:spPr>
          <a:xfrm>
            <a:off x="7410618" y="3483308"/>
            <a:ext cx="2557975" cy="1692847"/>
          </a:xfrm>
        </p:spPr>
        <p:txBody>
          <a:bodyPr>
            <a:normAutofit/>
          </a:bodyPr>
          <a:lstStyle>
            <a:lvl1pPr>
              <a:defRPr sz="1500">
                <a:solidFill>
                  <a:srgbClr val="00B0F0"/>
                </a:solidFill>
              </a:defRPr>
            </a:lvl1pPr>
          </a:lstStyle>
          <a:p>
            <a:endParaRPr lang="id-ID"/>
          </a:p>
        </p:txBody>
      </p:sp>
    </p:spTree>
    <p:extLst>
      <p:ext uri="{BB962C8B-B14F-4D97-AF65-F5344CB8AC3E}">
        <p14:creationId xmlns:p14="http://schemas.microsoft.com/office/powerpoint/2010/main" val="34121126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Picture Placeholder 3"/>
          <p:cNvSpPr>
            <a:spLocks noGrp="1"/>
          </p:cNvSpPr>
          <p:nvPr>
            <p:ph type="pic" sz="quarter" idx="11"/>
          </p:nvPr>
        </p:nvSpPr>
        <p:spPr>
          <a:xfrm>
            <a:off x="2041401" y="1152674"/>
            <a:ext cx="7339364" cy="4706823"/>
          </a:xfrm>
        </p:spPr>
        <p:txBody>
          <a:bodyPr>
            <a:norm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8231790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1429079" y="1982397"/>
            <a:ext cx="4215607" cy="3198006"/>
          </a:xfrm>
        </p:spPr>
        <p:txBody>
          <a:bodyPr>
            <a:normAutofit/>
          </a:bodyPr>
          <a:lstStyle>
            <a:lvl1pPr>
              <a:defRPr sz="1351">
                <a:solidFill>
                  <a:srgbClr val="00B0F0"/>
                </a:solidFill>
              </a:defRPr>
            </a:lvl1pPr>
          </a:lstStyle>
          <a:p>
            <a:endParaRPr lang="id-ID"/>
          </a:p>
        </p:txBody>
      </p:sp>
      <p:sp>
        <p:nvSpPr>
          <p:cNvPr id="11" name="Picture Placeholder 3"/>
          <p:cNvSpPr>
            <a:spLocks noGrp="1"/>
          </p:cNvSpPr>
          <p:nvPr>
            <p:ph type="pic" sz="quarter" idx="11"/>
          </p:nvPr>
        </p:nvSpPr>
        <p:spPr>
          <a:xfrm>
            <a:off x="6112215" y="1982397"/>
            <a:ext cx="4215607" cy="3198006"/>
          </a:xfrm>
        </p:spPr>
        <p:txBody>
          <a:bodyPr>
            <a:norm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5211660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Picture Placeholder 3"/>
          <p:cNvSpPr>
            <a:spLocks noGrp="1"/>
          </p:cNvSpPr>
          <p:nvPr>
            <p:ph type="pic" sz="quarter" idx="10"/>
          </p:nvPr>
        </p:nvSpPr>
        <p:spPr>
          <a:xfrm>
            <a:off x="868193" y="2261419"/>
            <a:ext cx="3173835" cy="2407706"/>
          </a:xfrm>
        </p:spPr>
        <p:txBody>
          <a:bodyPr>
            <a:normAutofit/>
          </a:bodyPr>
          <a:lstStyle>
            <a:lvl1pPr>
              <a:defRPr sz="1351">
                <a:solidFill>
                  <a:srgbClr val="00B0F0"/>
                </a:solidFill>
              </a:defRPr>
            </a:lvl1pPr>
          </a:lstStyle>
          <a:p>
            <a:endParaRPr lang="id-ID"/>
          </a:p>
        </p:txBody>
      </p:sp>
      <p:sp>
        <p:nvSpPr>
          <p:cNvPr id="3" name="Picture Placeholder 3"/>
          <p:cNvSpPr>
            <a:spLocks noGrp="1"/>
          </p:cNvSpPr>
          <p:nvPr>
            <p:ph type="pic" sz="quarter" idx="11"/>
          </p:nvPr>
        </p:nvSpPr>
        <p:spPr>
          <a:xfrm>
            <a:off x="4420619" y="2261419"/>
            <a:ext cx="3173835" cy="2407706"/>
          </a:xfrm>
        </p:spPr>
        <p:txBody>
          <a:bodyPr>
            <a:normAutofit/>
          </a:bodyPr>
          <a:lstStyle>
            <a:lvl1pPr>
              <a:defRPr sz="1351">
                <a:solidFill>
                  <a:srgbClr val="00B0F0"/>
                </a:solidFill>
              </a:defRPr>
            </a:lvl1pPr>
          </a:lstStyle>
          <a:p>
            <a:endParaRPr lang="id-ID"/>
          </a:p>
        </p:txBody>
      </p:sp>
      <p:sp>
        <p:nvSpPr>
          <p:cNvPr id="4" name="Picture Placeholder 3"/>
          <p:cNvSpPr>
            <a:spLocks noGrp="1"/>
          </p:cNvSpPr>
          <p:nvPr>
            <p:ph type="pic" sz="quarter" idx="12"/>
          </p:nvPr>
        </p:nvSpPr>
        <p:spPr>
          <a:xfrm>
            <a:off x="7973045" y="2261419"/>
            <a:ext cx="3173835" cy="2407706"/>
          </a:xfrm>
        </p:spPr>
        <p:txBody>
          <a:bodyPr>
            <a:norm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3121405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9832" y="1425680"/>
            <a:ext cx="2432304" cy="1692847"/>
          </a:xfrm>
        </p:spPr>
        <p:txBody>
          <a:bodyPr>
            <a:normAutofit/>
          </a:bodyPr>
          <a:lstStyle>
            <a:lvl1pPr>
              <a:defRPr sz="1500">
                <a:solidFill>
                  <a:srgbClr val="00B0F0"/>
                </a:solidFill>
              </a:defRPr>
            </a:lvl1pPr>
          </a:lstStyle>
          <a:p>
            <a:endParaRPr lang="id-ID"/>
          </a:p>
        </p:txBody>
      </p:sp>
      <p:sp>
        <p:nvSpPr>
          <p:cNvPr id="3" name="Picture Placeholder 2"/>
          <p:cNvSpPr>
            <a:spLocks noGrp="1"/>
          </p:cNvSpPr>
          <p:nvPr>
            <p:ph type="pic" sz="quarter" idx="11"/>
          </p:nvPr>
        </p:nvSpPr>
        <p:spPr>
          <a:xfrm>
            <a:off x="2431616" y="1425680"/>
            <a:ext cx="2432304" cy="1692847"/>
          </a:xfrm>
        </p:spPr>
        <p:txBody>
          <a:bodyPr>
            <a:normAutofit/>
          </a:bodyPr>
          <a:lstStyle>
            <a:lvl1pPr>
              <a:defRPr sz="1500">
                <a:solidFill>
                  <a:srgbClr val="00B0F0"/>
                </a:solidFill>
              </a:defRPr>
            </a:lvl1pPr>
          </a:lstStyle>
          <a:p>
            <a:endParaRPr lang="id-ID"/>
          </a:p>
        </p:txBody>
      </p:sp>
      <p:sp>
        <p:nvSpPr>
          <p:cNvPr id="4" name="Picture Placeholder 2"/>
          <p:cNvSpPr>
            <a:spLocks noGrp="1"/>
          </p:cNvSpPr>
          <p:nvPr>
            <p:ph type="pic" sz="quarter" idx="12"/>
          </p:nvPr>
        </p:nvSpPr>
        <p:spPr>
          <a:xfrm>
            <a:off x="4873064" y="1425680"/>
            <a:ext cx="2432304" cy="1692847"/>
          </a:xfrm>
        </p:spPr>
        <p:txBody>
          <a:bodyPr>
            <a:normAutofit/>
          </a:bodyPr>
          <a:lstStyle>
            <a:lvl1pPr>
              <a:defRPr sz="1500">
                <a:solidFill>
                  <a:srgbClr val="00B0F0"/>
                </a:solidFill>
              </a:defRPr>
            </a:lvl1pPr>
          </a:lstStyle>
          <a:p>
            <a:endParaRPr lang="id-ID"/>
          </a:p>
        </p:txBody>
      </p:sp>
      <p:sp>
        <p:nvSpPr>
          <p:cNvPr id="5" name="Picture Placeholder 2"/>
          <p:cNvSpPr>
            <a:spLocks noGrp="1"/>
          </p:cNvSpPr>
          <p:nvPr>
            <p:ph type="pic" sz="quarter" idx="13"/>
          </p:nvPr>
        </p:nvSpPr>
        <p:spPr>
          <a:xfrm>
            <a:off x="-9832" y="3133603"/>
            <a:ext cx="2432304" cy="1692847"/>
          </a:xfrm>
        </p:spPr>
        <p:txBody>
          <a:bodyPr>
            <a:normAutofit/>
          </a:bodyPr>
          <a:lstStyle>
            <a:lvl1pPr>
              <a:defRPr sz="1500">
                <a:solidFill>
                  <a:srgbClr val="00B0F0"/>
                </a:solidFill>
              </a:defRPr>
            </a:lvl1pPr>
          </a:lstStyle>
          <a:p>
            <a:endParaRPr lang="id-ID"/>
          </a:p>
        </p:txBody>
      </p:sp>
      <p:sp>
        <p:nvSpPr>
          <p:cNvPr id="6" name="Picture Placeholder 2"/>
          <p:cNvSpPr>
            <a:spLocks noGrp="1"/>
          </p:cNvSpPr>
          <p:nvPr>
            <p:ph type="pic" sz="quarter" idx="14"/>
          </p:nvPr>
        </p:nvSpPr>
        <p:spPr>
          <a:xfrm>
            <a:off x="2431616" y="3133603"/>
            <a:ext cx="2432304" cy="1692847"/>
          </a:xfrm>
        </p:spPr>
        <p:txBody>
          <a:bodyPr>
            <a:normAutofit/>
          </a:bodyPr>
          <a:lstStyle>
            <a:lvl1pPr>
              <a:defRPr sz="1500">
                <a:solidFill>
                  <a:srgbClr val="00B0F0"/>
                </a:solidFill>
              </a:defRPr>
            </a:lvl1pPr>
          </a:lstStyle>
          <a:p>
            <a:endParaRPr lang="id-ID"/>
          </a:p>
        </p:txBody>
      </p:sp>
      <p:sp>
        <p:nvSpPr>
          <p:cNvPr id="7" name="Picture Placeholder 2"/>
          <p:cNvSpPr>
            <a:spLocks noGrp="1"/>
          </p:cNvSpPr>
          <p:nvPr>
            <p:ph type="pic" sz="quarter" idx="15"/>
          </p:nvPr>
        </p:nvSpPr>
        <p:spPr>
          <a:xfrm>
            <a:off x="4873064" y="3133603"/>
            <a:ext cx="2432304" cy="1692847"/>
          </a:xfrm>
        </p:spPr>
        <p:txBody>
          <a:bodyPr>
            <a:normAutofit/>
          </a:bodyPr>
          <a:lstStyle>
            <a:lvl1pPr>
              <a:defRPr sz="1500">
                <a:solidFill>
                  <a:srgbClr val="00B0F0"/>
                </a:solidFill>
              </a:defRPr>
            </a:lvl1pPr>
          </a:lstStyle>
          <a:p>
            <a:endParaRPr lang="id-ID"/>
          </a:p>
        </p:txBody>
      </p:sp>
      <p:sp>
        <p:nvSpPr>
          <p:cNvPr id="8" name="Picture Placeholder 2"/>
          <p:cNvSpPr>
            <a:spLocks noGrp="1"/>
          </p:cNvSpPr>
          <p:nvPr>
            <p:ph type="pic" sz="quarter" idx="16"/>
          </p:nvPr>
        </p:nvSpPr>
        <p:spPr>
          <a:xfrm>
            <a:off x="7314512" y="1425680"/>
            <a:ext cx="2432304" cy="1692847"/>
          </a:xfrm>
        </p:spPr>
        <p:txBody>
          <a:bodyPr>
            <a:normAutofit/>
          </a:bodyPr>
          <a:lstStyle>
            <a:lvl1pPr>
              <a:defRPr sz="1500">
                <a:solidFill>
                  <a:srgbClr val="00B0F0"/>
                </a:solidFill>
              </a:defRPr>
            </a:lvl1pPr>
          </a:lstStyle>
          <a:p>
            <a:endParaRPr lang="id-ID"/>
          </a:p>
        </p:txBody>
      </p:sp>
      <p:sp>
        <p:nvSpPr>
          <p:cNvPr id="9" name="Picture Placeholder 2"/>
          <p:cNvSpPr>
            <a:spLocks noGrp="1"/>
          </p:cNvSpPr>
          <p:nvPr>
            <p:ph type="pic" sz="quarter" idx="17"/>
          </p:nvPr>
        </p:nvSpPr>
        <p:spPr>
          <a:xfrm>
            <a:off x="9759951" y="1425680"/>
            <a:ext cx="2432304" cy="1692847"/>
          </a:xfrm>
        </p:spPr>
        <p:txBody>
          <a:bodyPr>
            <a:normAutofit/>
          </a:bodyPr>
          <a:lstStyle>
            <a:lvl1pPr>
              <a:defRPr sz="1500">
                <a:solidFill>
                  <a:srgbClr val="00B0F0"/>
                </a:solidFill>
              </a:defRPr>
            </a:lvl1pPr>
          </a:lstStyle>
          <a:p>
            <a:endParaRPr lang="id-ID"/>
          </a:p>
        </p:txBody>
      </p:sp>
      <p:sp>
        <p:nvSpPr>
          <p:cNvPr id="10" name="Picture Placeholder 2"/>
          <p:cNvSpPr>
            <a:spLocks noGrp="1"/>
          </p:cNvSpPr>
          <p:nvPr>
            <p:ph type="pic" sz="quarter" idx="18"/>
          </p:nvPr>
        </p:nvSpPr>
        <p:spPr>
          <a:xfrm>
            <a:off x="7314512" y="3133603"/>
            <a:ext cx="2432304" cy="1692847"/>
          </a:xfrm>
        </p:spPr>
        <p:txBody>
          <a:bodyPr>
            <a:normAutofit/>
          </a:bodyPr>
          <a:lstStyle>
            <a:lvl1pPr>
              <a:defRPr sz="1500">
                <a:solidFill>
                  <a:srgbClr val="00B0F0"/>
                </a:solidFill>
              </a:defRPr>
            </a:lvl1pPr>
          </a:lstStyle>
          <a:p>
            <a:endParaRPr lang="id-ID"/>
          </a:p>
        </p:txBody>
      </p:sp>
      <p:sp>
        <p:nvSpPr>
          <p:cNvPr id="11" name="Picture Placeholder 2"/>
          <p:cNvSpPr>
            <a:spLocks noGrp="1"/>
          </p:cNvSpPr>
          <p:nvPr>
            <p:ph type="pic" sz="quarter" idx="19"/>
          </p:nvPr>
        </p:nvSpPr>
        <p:spPr>
          <a:xfrm>
            <a:off x="9759951" y="3133603"/>
            <a:ext cx="2432304" cy="1692847"/>
          </a:xfrm>
        </p:spPr>
        <p:txBody>
          <a:bodyPr>
            <a:normAutofit/>
          </a:bodyPr>
          <a:lstStyle>
            <a:lvl1pPr>
              <a:defRPr sz="1500">
                <a:solidFill>
                  <a:srgbClr val="00B0F0"/>
                </a:solidFill>
              </a:defRPr>
            </a:lvl1pPr>
          </a:lstStyle>
          <a:p>
            <a:endParaRPr lang="id-ID"/>
          </a:p>
        </p:txBody>
      </p:sp>
    </p:spTree>
    <p:extLst>
      <p:ext uri="{BB962C8B-B14F-4D97-AF65-F5344CB8AC3E}">
        <p14:creationId xmlns:p14="http://schemas.microsoft.com/office/powerpoint/2010/main" val="549954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2018958" y="1559074"/>
            <a:ext cx="2557975" cy="1692847"/>
          </a:xfrm>
        </p:spPr>
        <p:txBody>
          <a:bodyPr>
            <a:normAutofit/>
          </a:bodyPr>
          <a:lstStyle>
            <a:lvl1pPr>
              <a:defRPr sz="1500">
                <a:solidFill>
                  <a:srgbClr val="00B0F0"/>
                </a:solidFill>
              </a:defRPr>
            </a:lvl1pPr>
          </a:lstStyle>
          <a:p>
            <a:endParaRPr lang="id-ID"/>
          </a:p>
        </p:txBody>
      </p:sp>
      <p:sp>
        <p:nvSpPr>
          <p:cNvPr id="8" name="Picture Placeholder 2"/>
          <p:cNvSpPr>
            <a:spLocks noGrp="1"/>
          </p:cNvSpPr>
          <p:nvPr>
            <p:ph type="pic" sz="quarter" idx="11"/>
          </p:nvPr>
        </p:nvSpPr>
        <p:spPr>
          <a:xfrm>
            <a:off x="4714789" y="1559074"/>
            <a:ext cx="2557975" cy="1692847"/>
          </a:xfrm>
        </p:spPr>
        <p:txBody>
          <a:bodyPr>
            <a:normAutofit/>
          </a:bodyPr>
          <a:lstStyle>
            <a:lvl1pPr>
              <a:defRPr sz="1500">
                <a:solidFill>
                  <a:srgbClr val="00B0F0"/>
                </a:solidFill>
              </a:defRPr>
            </a:lvl1pPr>
          </a:lstStyle>
          <a:p>
            <a:endParaRPr lang="id-ID"/>
          </a:p>
        </p:txBody>
      </p:sp>
      <p:sp>
        <p:nvSpPr>
          <p:cNvPr id="9" name="Picture Placeholder 2"/>
          <p:cNvSpPr>
            <a:spLocks noGrp="1"/>
          </p:cNvSpPr>
          <p:nvPr>
            <p:ph type="pic" sz="quarter" idx="12"/>
          </p:nvPr>
        </p:nvSpPr>
        <p:spPr>
          <a:xfrm>
            <a:off x="7410618" y="1559074"/>
            <a:ext cx="2557975" cy="1692847"/>
          </a:xfrm>
        </p:spPr>
        <p:txBody>
          <a:bodyPr>
            <a:normAutofit/>
          </a:bodyPr>
          <a:lstStyle>
            <a:lvl1pPr>
              <a:defRPr sz="1500">
                <a:solidFill>
                  <a:srgbClr val="00B0F0"/>
                </a:solidFill>
              </a:defRPr>
            </a:lvl1pPr>
          </a:lstStyle>
          <a:p>
            <a:endParaRPr lang="id-ID"/>
          </a:p>
        </p:txBody>
      </p:sp>
      <p:sp>
        <p:nvSpPr>
          <p:cNvPr id="10" name="Picture Placeholder 2"/>
          <p:cNvSpPr>
            <a:spLocks noGrp="1"/>
          </p:cNvSpPr>
          <p:nvPr>
            <p:ph type="pic" sz="quarter" idx="13"/>
          </p:nvPr>
        </p:nvSpPr>
        <p:spPr>
          <a:xfrm>
            <a:off x="2018958" y="3483308"/>
            <a:ext cx="2557975" cy="1692847"/>
          </a:xfrm>
        </p:spPr>
        <p:txBody>
          <a:bodyPr>
            <a:normAutofit/>
          </a:bodyPr>
          <a:lstStyle>
            <a:lvl1pPr>
              <a:defRPr sz="1500">
                <a:solidFill>
                  <a:srgbClr val="00B0F0"/>
                </a:solidFill>
              </a:defRPr>
            </a:lvl1pPr>
          </a:lstStyle>
          <a:p>
            <a:endParaRPr lang="id-ID"/>
          </a:p>
        </p:txBody>
      </p:sp>
      <p:sp>
        <p:nvSpPr>
          <p:cNvPr id="11" name="Picture Placeholder 2"/>
          <p:cNvSpPr>
            <a:spLocks noGrp="1"/>
          </p:cNvSpPr>
          <p:nvPr>
            <p:ph type="pic" sz="quarter" idx="14"/>
          </p:nvPr>
        </p:nvSpPr>
        <p:spPr>
          <a:xfrm>
            <a:off x="4714789" y="3483308"/>
            <a:ext cx="2557975" cy="1692847"/>
          </a:xfrm>
        </p:spPr>
        <p:txBody>
          <a:bodyPr>
            <a:normAutofit/>
          </a:bodyPr>
          <a:lstStyle>
            <a:lvl1pPr>
              <a:defRPr sz="1500">
                <a:solidFill>
                  <a:srgbClr val="00B0F0"/>
                </a:solidFill>
              </a:defRPr>
            </a:lvl1pPr>
          </a:lstStyle>
          <a:p>
            <a:endParaRPr lang="id-ID"/>
          </a:p>
        </p:txBody>
      </p:sp>
      <p:sp>
        <p:nvSpPr>
          <p:cNvPr id="12" name="Picture Placeholder 2"/>
          <p:cNvSpPr>
            <a:spLocks noGrp="1"/>
          </p:cNvSpPr>
          <p:nvPr>
            <p:ph type="pic" sz="quarter" idx="15"/>
          </p:nvPr>
        </p:nvSpPr>
        <p:spPr>
          <a:xfrm>
            <a:off x="7410618" y="3483308"/>
            <a:ext cx="2557975" cy="1692847"/>
          </a:xfrm>
        </p:spPr>
        <p:txBody>
          <a:bodyPr>
            <a:normAutofit/>
          </a:bodyPr>
          <a:lstStyle>
            <a:lvl1pPr>
              <a:defRPr sz="1500">
                <a:solidFill>
                  <a:srgbClr val="00B0F0"/>
                </a:solidFill>
              </a:defRPr>
            </a:lvl1pPr>
          </a:lstStyle>
          <a:p>
            <a:endParaRPr lang="id-ID"/>
          </a:p>
        </p:txBody>
      </p:sp>
    </p:spTree>
    <p:extLst>
      <p:ext uri="{BB962C8B-B14F-4D97-AF65-F5344CB8AC3E}">
        <p14:creationId xmlns:p14="http://schemas.microsoft.com/office/powerpoint/2010/main" val="2621614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Picture Placeholder 3"/>
          <p:cNvSpPr>
            <a:spLocks noGrp="1"/>
          </p:cNvSpPr>
          <p:nvPr>
            <p:ph type="pic" sz="quarter" idx="11"/>
          </p:nvPr>
        </p:nvSpPr>
        <p:spPr>
          <a:xfrm>
            <a:off x="2041401" y="1152674"/>
            <a:ext cx="7339364" cy="4706823"/>
          </a:xfrm>
        </p:spPr>
        <p:txBody>
          <a:bodyPr>
            <a:norm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2240232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1429079" y="1982397"/>
            <a:ext cx="4215607" cy="3198006"/>
          </a:xfrm>
        </p:spPr>
        <p:txBody>
          <a:bodyPr>
            <a:normAutofit/>
          </a:bodyPr>
          <a:lstStyle>
            <a:lvl1pPr>
              <a:defRPr sz="1351">
                <a:solidFill>
                  <a:srgbClr val="00B0F0"/>
                </a:solidFill>
              </a:defRPr>
            </a:lvl1pPr>
          </a:lstStyle>
          <a:p>
            <a:endParaRPr lang="id-ID"/>
          </a:p>
        </p:txBody>
      </p:sp>
      <p:sp>
        <p:nvSpPr>
          <p:cNvPr id="11" name="Picture Placeholder 3"/>
          <p:cNvSpPr>
            <a:spLocks noGrp="1"/>
          </p:cNvSpPr>
          <p:nvPr>
            <p:ph type="pic" sz="quarter" idx="11"/>
          </p:nvPr>
        </p:nvSpPr>
        <p:spPr>
          <a:xfrm>
            <a:off x="6112215" y="1982397"/>
            <a:ext cx="4215607" cy="3198006"/>
          </a:xfrm>
        </p:spPr>
        <p:txBody>
          <a:bodyPr>
            <a:norm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2308397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Picture Placeholder 3"/>
          <p:cNvSpPr>
            <a:spLocks noGrp="1"/>
          </p:cNvSpPr>
          <p:nvPr>
            <p:ph type="pic" sz="quarter" idx="10"/>
          </p:nvPr>
        </p:nvSpPr>
        <p:spPr>
          <a:xfrm>
            <a:off x="868193" y="2261419"/>
            <a:ext cx="3173835" cy="2407706"/>
          </a:xfrm>
        </p:spPr>
        <p:txBody>
          <a:bodyPr>
            <a:normAutofit/>
          </a:bodyPr>
          <a:lstStyle>
            <a:lvl1pPr>
              <a:defRPr sz="1351">
                <a:solidFill>
                  <a:srgbClr val="00B0F0"/>
                </a:solidFill>
              </a:defRPr>
            </a:lvl1pPr>
          </a:lstStyle>
          <a:p>
            <a:endParaRPr lang="id-ID"/>
          </a:p>
        </p:txBody>
      </p:sp>
      <p:sp>
        <p:nvSpPr>
          <p:cNvPr id="3" name="Picture Placeholder 3"/>
          <p:cNvSpPr>
            <a:spLocks noGrp="1"/>
          </p:cNvSpPr>
          <p:nvPr>
            <p:ph type="pic" sz="quarter" idx="11"/>
          </p:nvPr>
        </p:nvSpPr>
        <p:spPr>
          <a:xfrm>
            <a:off x="4420619" y="2261419"/>
            <a:ext cx="3173835" cy="2407706"/>
          </a:xfrm>
        </p:spPr>
        <p:txBody>
          <a:bodyPr>
            <a:normAutofit/>
          </a:bodyPr>
          <a:lstStyle>
            <a:lvl1pPr>
              <a:defRPr sz="1351">
                <a:solidFill>
                  <a:srgbClr val="00B0F0"/>
                </a:solidFill>
              </a:defRPr>
            </a:lvl1pPr>
          </a:lstStyle>
          <a:p>
            <a:endParaRPr lang="id-ID"/>
          </a:p>
        </p:txBody>
      </p:sp>
      <p:sp>
        <p:nvSpPr>
          <p:cNvPr id="4" name="Picture Placeholder 3"/>
          <p:cNvSpPr>
            <a:spLocks noGrp="1"/>
          </p:cNvSpPr>
          <p:nvPr>
            <p:ph type="pic" sz="quarter" idx="12"/>
          </p:nvPr>
        </p:nvSpPr>
        <p:spPr>
          <a:xfrm>
            <a:off x="7973045" y="2261419"/>
            <a:ext cx="3173835" cy="2407706"/>
          </a:xfrm>
        </p:spPr>
        <p:txBody>
          <a:bodyPr>
            <a:norm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3243422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9832" y="1425680"/>
            <a:ext cx="2432304" cy="1692847"/>
          </a:xfrm>
        </p:spPr>
        <p:txBody>
          <a:bodyPr>
            <a:normAutofit/>
          </a:bodyPr>
          <a:lstStyle>
            <a:lvl1pPr>
              <a:defRPr sz="1500">
                <a:solidFill>
                  <a:srgbClr val="00B0F0"/>
                </a:solidFill>
              </a:defRPr>
            </a:lvl1pPr>
          </a:lstStyle>
          <a:p>
            <a:endParaRPr lang="id-ID"/>
          </a:p>
        </p:txBody>
      </p:sp>
      <p:sp>
        <p:nvSpPr>
          <p:cNvPr id="3" name="Picture Placeholder 2"/>
          <p:cNvSpPr>
            <a:spLocks noGrp="1"/>
          </p:cNvSpPr>
          <p:nvPr>
            <p:ph type="pic" sz="quarter" idx="11"/>
          </p:nvPr>
        </p:nvSpPr>
        <p:spPr>
          <a:xfrm>
            <a:off x="2431616" y="1425680"/>
            <a:ext cx="2432304" cy="1692847"/>
          </a:xfrm>
        </p:spPr>
        <p:txBody>
          <a:bodyPr>
            <a:normAutofit/>
          </a:bodyPr>
          <a:lstStyle>
            <a:lvl1pPr>
              <a:defRPr sz="1500">
                <a:solidFill>
                  <a:srgbClr val="00B0F0"/>
                </a:solidFill>
              </a:defRPr>
            </a:lvl1pPr>
          </a:lstStyle>
          <a:p>
            <a:endParaRPr lang="id-ID"/>
          </a:p>
        </p:txBody>
      </p:sp>
      <p:sp>
        <p:nvSpPr>
          <p:cNvPr id="4" name="Picture Placeholder 2"/>
          <p:cNvSpPr>
            <a:spLocks noGrp="1"/>
          </p:cNvSpPr>
          <p:nvPr>
            <p:ph type="pic" sz="quarter" idx="12"/>
          </p:nvPr>
        </p:nvSpPr>
        <p:spPr>
          <a:xfrm>
            <a:off x="4873064" y="1425680"/>
            <a:ext cx="2432304" cy="1692847"/>
          </a:xfrm>
        </p:spPr>
        <p:txBody>
          <a:bodyPr>
            <a:normAutofit/>
          </a:bodyPr>
          <a:lstStyle>
            <a:lvl1pPr>
              <a:defRPr sz="1500">
                <a:solidFill>
                  <a:srgbClr val="00B0F0"/>
                </a:solidFill>
              </a:defRPr>
            </a:lvl1pPr>
          </a:lstStyle>
          <a:p>
            <a:endParaRPr lang="id-ID"/>
          </a:p>
        </p:txBody>
      </p:sp>
      <p:sp>
        <p:nvSpPr>
          <p:cNvPr id="5" name="Picture Placeholder 2"/>
          <p:cNvSpPr>
            <a:spLocks noGrp="1"/>
          </p:cNvSpPr>
          <p:nvPr>
            <p:ph type="pic" sz="quarter" idx="13"/>
          </p:nvPr>
        </p:nvSpPr>
        <p:spPr>
          <a:xfrm>
            <a:off x="-9832" y="3133603"/>
            <a:ext cx="2432304" cy="1692847"/>
          </a:xfrm>
        </p:spPr>
        <p:txBody>
          <a:bodyPr>
            <a:normAutofit/>
          </a:bodyPr>
          <a:lstStyle>
            <a:lvl1pPr>
              <a:defRPr sz="1500">
                <a:solidFill>
                  <a:srgbClr val="00B0F0"/>
                </a:solidFill>
              </a:defRPr>
            </a:lvl1pPr>
          </a:lstStyle>
          <a:p>
            <a:endParaRPr lang="id-ID"/>
          </a:p>
        </p:txBody>
      </p:sp>
      <p:sp>
        <p:nvSpPr>
          <p:cNvPr id="6" name="Picture Placeholder 2"/>
          <p:cNvSpPr>
            <a:spLocks noGrp="1"/>
          </p:cNvSpPr>
          <p:nvPr>
            <p:ph type="pic" sz="quarter" idx="14"/>
          </p:nvPr>
        </p:nvSpPr>
        <p:spPr>
          <a:xfrm>
            <a:off x="2431616" y="3133603"/>
            <a:ext cx="2432304" cy="1692847"/>
          </a:xfrm>
        </p:spPr>
        <p:txBody>
          <a:bodyPr>
            <a:normAutofit/>
          </a:bodyPr>
          <a:lstStyle>
            <a:lvl1pPr>
              <a:defRPr sz="1500">
                <a:solidFill>
                  <a:srgbClr val="00B0F0"/>
                </a:solidFill>
              </a:defRPr>
            </a:lvl1pPr>
          </a:lstStyle>
          <a:p>
            <a:endParaRPr lang="id-ID"/>
          </a:p>
        </p:txBody>
      </p:sp>
      <p:sp>
        <p:nvSpPr>
          <p:cNvPr id="7" name="Picture Placeholder 2"/>
          <p:cNvSpPr>
            <a:spLocks noGrp="1"/>
          </p:cNvSpPr>
          <p:nvPr>
            <p:ph type="pic" sz="quarter" idx="15"/>
          </p:nvPr>
        </p:nvSpPr>
        <p:spPr>
          <a:xfrm>
            <a:off x="4873064" y="3133603"/>
            <a:ext cx="2432304" cy="1692847"/>
          </a:xfrm>
        </p:spPr>
        <p:txBody>
          <a:bodyPr>
            <a:normAutofit/>
          </a:bodyPr>
          <a:lstStyle>
            <a:lvl1pPr>
              <a:defRPr sz="1500">
                <a:solidFill>
                  <a:srgbClr val="00B0F0"/>
                </a:solidFill>
              </a:defRPr>
            </a:lvl1pPr>
          </a:lstStyle>
          <a:p>
            <a:endParaRPr lang="id-ID"/>
          </a:p>
        </p:txBody>
      </p:sp>
      <p:sp>
        <p:nvSpPr>
          <p:cNvPr id="8" name="Picture Placeholder 2"/>
          <p:cNvSpPr>
            <a:spLocks noGrp="1"/>
          </p:cNvSpPr>
          <p:nvPr>
            <p:ph type="pic" sz="quarter" idx="16"/>
          </p:nvPr>
        </p:nvSpPr>
        <p:spPr>
          <a:xfrm>
            <a:off x="7314512" y="1425680"/>
            <a:ext cx="2432304" cy="1692847"/>
          </a:xfrm>
        </p:spPr>
        <p:txBody>
          <a:bodyPr>
            <a:normAutofit/>
          </a:bodyPr>
          <a:lstStyle>
            <a:lvl1pPr>
              <a:defRPr sz="1500">
                <a:solidFill>
                  <a:srgbClr val="00B0F0"/>
                </a:solidFill>
              </a:defRPr>
            </a:lvl1pPr>
          </a:lstStyle>
          <a:p>
            <a:endParaRPr lang="id-ID"/>
          </a:p>
        </p:txBody>
      </p:sp>
      <p:sp>
        <p:nvSpPr>
          <p:cNvPr id="9" name="Picture Placeholder 2"/>
          <p:cNvSpPr>
            <a:spLocks noGrp="1"/>
          </p:cNvSpPr>
          <p:nvPr>
            <p:ph type="pic" sz="quarter" idx="17"/>
          </p:nvPr>
        </p:nvSpPr>
        <p:spPr>
          <a:xfrm>
            <a:off x="9759951" y="1425680"/>
            <a:ext cx="2432304" cy="1692847"/>
          </a:xfrm>
        </p:spPr>
        <p:txBody>
          <a:bodyPr>
            <a:normAutofit/>
          </a:bodyPr>
          <a:lstStyle>
            <a:lvl1pPr>
              <a:defRPr sz="1500">
                <a:solidFill>
                  <a:srgbClr val="00B0F0"/>
                </a:solidFill>
              </a:defRPr>
            </a:lvl1pPr>
          </a:lstStyle>
          <a:p>
            <a:endParaRPr lang="id-ID"/>
          </a:p>
        </p:txBody>
      </p:sp>
      <p:sp>
        <p:nvSpPr>
          <p:cNvPr id="10" name="Picture Placeholder 2"/>
          <p:cNvSpPr>
            <a:spLocks noGrp="1"/>
          </p:cNvSpPr>
          <p:nvPr>
            <p:ph type="pic" sz="quarter" idx="18"/>
          </p:nvPr>
        </p:nvSpPr>
        <p:spPr>
          <a:xfrm>
            <a:off x="7314512" y="3133603"/>
            <a:ext cx="2432304" cy="1692847"/>
          </a:xfrm>
        </p:spPr>
        <p:txBody>
          <a:bodyPr>
            <a:normAutofit/>
          </a:bodyPr>
          <a:lstStyle>
            <a:lvl1pPr>
              <a:defRPr sz="1500">
                <a:solidFill>
                  <a:srgbClr val="00B0F0"/>
                </a:solidFill>
              </a:defRPr>
            </a:lvl1pPr>
          </a:lstStyle>
          <a:p>
            <a:endParaRPr lang="id-ID"/>
          </a:p>
        </p:txBody>
      </p:sp>
      <p:sp>
        <p:nvSpPr>
          <p:cNvPr id="11" name="Picture Placeholder 2"/>
          <p:cNvSpPr>
            <a:spLocks noGrp="1"/>
          </p:cNvSpPr>
          <p:nvPr>
            <p:ph type="pic" sz="quarter" idx="19"/>
          </p:nvPr>
        </p:nvSpPr>
        <p:spPr>
          <a:xfrm>
            <a:off x="9759951" y="3133603"/>
            <a:ext cx="2432304" cy="1692847"/>
          </a:xfrm>
        </p:spPr>
        <p:txBody>
          <a:bodyPr>
            <a:normAutofit/>
          </a:bodyPr>
          <a:lstStyle>
            <a:lvl1pPr>
              <a:defRPr sz="1500">
                <a:solidFill>
                  <a:srgbClr val="00B0F0"/>
                </a:solidFill>
              </a:defRPr>
            </a:lvl1pPr>
          </a:lstStyle>
          <a:p>
            <a:endParaRPr lang="id-ID"/>
          </a:p>
        </p:txBody>
      </p:sp>
    </p:spTree>
    <p:extLst>
      <p:ext uri="{BB962C8B-B14F-4D97-AF65-F5344CB8AC3E}">
        <p14:creationId xmlns:p14="http://schemas.microsoft.com/office/powerpoint/2010/main" val="3789403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247379" y="153454"/>
            <a:ext cx="11432484" cy="8572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br>
              <a:rPr lang="cs-CZ" dirty="0"/>
            </a:br>
            <a:r>
              <a:rPr lang="cs-CZ" dirty="0"/>
              <a:t>Titulek</a:t>
            </a:r>
            <a:endParaRPr lang="en-US" dirty="0"/>
          </a:p>
        </p:txBody>
      </p:sp>
      <p:sp>
        <p:nvSpPr>
          <p:cNvPr id="4" name="Content Placeholder 2"/>
          <p:cNvSpPr>
            <a:spLocks noGrp="1"/>
          </p:cNvSpPr>
          <p:nvPr>
            <p:ph idx="1" hasCustomPrompt="1"/>
          </p:nvPr>
        </p:nvSpPr>
        <p:spPr>
          <a:xfrm>
            <a:off x="602864" y="1440000"/>
            <a:ext cx="10871080" cy="4030663"/>
          </a:xfrm>
          <a:prstGeom prst="rect">
            <a:avLst/>
          </a:prstGeom>
        </p:spPr>
        <p:txBody>
          <a:bodyPr/>
          <a:lstStyle>
            <a:lvl1pPr marL="0" indent="0" algn="l">
              <a:buClr>
                <a:schemeClr val="bg1">
                  <a:lumMod val="65000"/>
                </a:schemeClr>
              </a:buClr>
              <a:buSzPct val="100000"/>
              <a:buNone/>
              <a:defRPr sz="1300" baseline="0"/>
            </a:lvl1pPr>
            <a:lvl2pPr algn="l">
              <a:buClr>
                <a:schemeClr val="bg1">
                  <a:lumMod val="65000"/>
                </a:schemeClr>
              </a:buClr>
              <a:buSzPct val="100000"/>
              <a:defRPr sz="1300" baseline="0"/>
            </a:lvl2pPr>
            <a:lvl3pPr algn="l">
              <a:buClr>
                <a:schemeClr val="bg1">
                  <a:lumMod val="65000"/>
                </a:schemeClr>
              </a:buClr>
              <a:buSzPct val="100000"/>
              <a:defRPr sz="1300" baseline="0"/>
            </a:lvl3pPr>
            <a:lvl4pPr algn="l">
              <a:buClr>
                <a:schemeClr val="bg1">
                  <a:lumMod val="65000"/>
                </a:schemeClr>
              </a:buClr>
              <a:buSzPct val="100000"/>
              <a:defRPr sz="1300" baseline="0"/>
            </a:lvl4pPr>
            <a:lvl5pPr algn="l">
              <a:buClr>
                <a:schemeClr val="bg1">
                  <a:lumMod val="65000"/>
                </a:schemeClr>
              </a:buClr>
              <a:buSzPct val="100000"/>
              <a:defRPr sz="1300" baseline="0"/>
            </a:lvl5pPr>
          </a:lstStyle>
          <a:p>
            <a:pPr lvl="0"/>
            <a:r>
              <a:rPr lang="cs-CZ" dirty="0" err="1"/>
              <a:t>Lorem</a:t>
            </a:r>
            <a:r>
              <a:rPr lang="cs-CZ" dirty="0"/>
              <a:t> </a:t>
            </a:r>
            <a:r>
              <a:rPr lang="cs-CZ" dirty="0" err="1"/>
              <a:t>ipsum</a:t>
            </a:r>
            <a:r>
              <a:rPr lang="cs-CZ" dirty="0"/>
              <a:t> </a:t>
            </a:r>
            <a:r>
              <a:rPr lang="cs-CZ" dirty="0" err="1"/>
              <a:t>dolor</a:t>
            </a:r>
            <a:r>
              <a:rPr lang="cs-CZ" dirty="0"/>
              <a:t> </a:t>
            </a:r>
            <a:r>
              <a:rPr lang="cs-CZ" dirty="0" err="1"/>
              <a:t>sit</a:t>
            </a:r>
            <a:r>
              <a:rPr lang="cs-CZ" dirty="0"/>
              <a:t> </a:t>
            </a:r>
            <a:r>
              <a:rPr lang="cs-CZ" dirty="0" err="1"/>
              <a:t>amet</a:t>
            </a:r>
            <a:r>
              <a:rPr lang="cs-CZ" dirty="0"/>
              <a:t>, </a:t>
            </a:r>
            <a:r>
              <a:rPr lang="cs-CZ" dirty="0" err="1"/>
              <a:t>consectetur</a:t>
            </a:r>
            <a:r>
              <a:rPr lang="cs-CZ" dirty="0"/>
              <a:t> </a:t>
            </a:r>
            <a:r>
              <a:rPr lang="cs-CZ" dirty="0" err="1"/>
              <a:t>adipisici</a:t>
            </a:r>
            <a:r>
              <a:rPr lang="cs-CZ" dirty="0"/>
              <a:t> elit, sed </a:t>
            </a:r>
            <a:r>
              <a:rPr lang="cs-CZ" dirty="0" err="1"/>
              <a:t>eiusmod</a:t>
            </a:r>
            <a:r>
              <a:rPr lang="cs-CZ" dirty="0"/>
              <a:t> </a:t>
            </a:r>
            <a:r>
              <a:rPr lang="cs-CZ" dirty="0" err="1"/>
              <a:t>tempor</a:t>
            </a:r>
            <a:r>
              <a:rPr lang="cs-CZ" dirty="0"/>
              <a:t> </a:t>
            </a:r>
            <a:r>
              <a:rPr lang="cs-CZ" dirty="0" err="1"/>
              <a:t>incidunt</a:t>
            </a:r>
            <a:r>
              <a:rPr lang="cs-CZ" dirty="0"/>
              <a:t> </a:t>
            </a:r>
            <a:r>
              <a:rPr lang="cs-CZ" dirty="0" err="1"/>
              <a:t>ut</a:t>
            </a:r>
            <a:r>
              <a:rPr lang="cs-CZ" dirty="0"/>
              <a:t> </a:t>
            </a:r>
            <a:r>
              <a:rPr lang="cs-CZ" dirty="0" err="1"/>
              <a:t>labore</a:t>
            </a:r>
            <a:r>
              <a:rPr lang="cs-CZ" dirty="0"/>
              <a:t> et </a:t>
            </a:r>
            <a:r>
              <a:rPr lang="cs-CZ" dirty="0" err="1"/>
              <a:t>dolore</a:t>
            </a:r>
            <a:r>
              <a:rPr lang="cs-CZ" dirty="0"/>
              <a:t> </a:t>
            </a:r>
            <a:r>
              <a:rPr lang="cs-CZ" dirty="0" err="1"/>
              <a:t>magna</a:t>
            </a:r>
            <a:r>
              <a:rPr lang="cs-CZ" dirty="0"/>
              <a:t> </a:t>
            </a:r>
            <a:r>
              <a:rPr lang="cs-CZ" dirty="0" err="1"/>
              <a:t>aliqua</a:t>
            </a:r>
            <a:r>
              <a:rPr lang="cs-CZ" dirty="0"/>
              <a:t>. Ut </a:t>
            </a:r>
            <a:r>
              <a:rPr lang="cs-CZ" dirty="0" err="1"/>
              <a:t>enim</a:t>
            </a:r>
            <a:r>
              <a:rPr lang="cs-CZ" dirty="0"/>
              <a:t> ad minim </a:t>
            </a:r>
            <a:r>
              <a:rPr lang="cs-CZ" dirty="0" err="1"/>
              <a:t>veniam</a:t>
            </a:r>
            <a:r>
              <a:rPr lang="cs-CZ" dirty="0"/>
              <a:t>, </a:t>
            </a:r>
            <a:r>
              <a:rPr lang="cs-CZ" dirty="0" err="1"/>
              <a:t>quis</a:t>
            </a:r>
            <a:r>
              <a:rPr lang="cs-CZ" dirty="0"/>
              <a:t> </a:t>
            </a:r>
            <a:r>
              <a:rPr lang="cs-CZ" dirty="0" err="1"/>
              <a:t>nostrud</a:t>
            </a:r>
            <a:r>
              <a:rPr lang="cs-CZ" dirty="0"/>
              <a:t> </a:t>
            </a:r>
            <a:r>
              <a:rPr lang="cs-CZ" dirty="0" err="1"/>
              <a:t>exercitation</a:t>
            </a:r>
            <a:r>
              <a:rPr lang="cs-CZ" dirty="0"/>
              <a:t> </a:t>
            </a:r>
            <a:r>
              <a:rPr lang="cs-CZ" dirty="0" err="1"/>
              <a:t>ullamco</a:t>
            </a:r>
            <a:r>
              <a:rPr lang="cs-CZ" dirty="0"/>
              <a:t> </a:t>
            </a:r>
            <a:r>
              <a:rPr lang="cs-CZ" dirty="0" err="1"/>
              <a:t>laboris</a:t>
            </a:r>
            <a:r>
              <a:rPr lang="cs-CZ" dirty="0"/>
              <a:t> </a:t>
            </a:r>
            <a:r>
              <a:rPr lang="cs-CZ" dirty="0" err="1"/>
              <a:t>nisi</a:t>
            </a:r>
            <a:r>
              <a:rPr lang="cs-CZ" dirty="0"/>
              <a:t> </a:t>
            </a:r>
            <a:r>
              <a:rPr lang="cs-CZ" dirty="0" err="1"/>
              <a:t>ut</a:t>
            </a:r>
            <a:r>
              <a:rPr lang="cs-CZ" dirty="0"/>
              <a:t> </a:t>
            </a:r>
            <a:r>
              <a:rPr lang="cs-CZ" dirty="0" err="1"/>
              <a:t>aliquid</a:t>
            </a:r>
            <a:r>
              <a:rPr lang="cs-CZ" dirty="0"/>
              <a:t> ex </a:t>
            </a:r>
            <a:r>
              <a:rPr lang="cs-CZ" dirty="0" err="1"/>
              <a:t>ea</a:t>
            </a:r>
            <a:r>
              <a:rPr lang="cs-CZ" dirty="0"/>
              <a:t> </a:t>
            </a:r>
            <a:r>
              <a:rPr lang="cs-CZ" dirty="0" err="1"/>
              <a:t>commodi</a:t>
            </a:r>
            <a:r>
              <a:rPr lang="cs-CZ" dirty="0"/>
              <a:t> </a:t>
            </a:r>
            <a:r>
              <a:rPr lang="cs-CZ" dirty="0" err="1"/>
              <a:t>consequat</a:t>
            </a:r>
            <a:r>
              <a:rPr lang="cs-CZ" dirty="0"/>
              <a:t>. </a:t>
            </a:r>
            <a:r>
              <a:rPr lang="cs-CZ" dirty="0" err="1"/>
              <a:t>Quis</a:t>
            </a:r>
            <a:r>
              <a:rPr lang="cs-CZ" dirty="0"/>
              <a:t> aute iure </a:t>
            </a:r>
            <a:r>
              <a:rPr lang="cs-CZ" dirty="0" err="1"/>
              <a:t>reprehenderit</a:t>
            </a:r>
            <a:r>
              <a:rPr lang="cs-CZ" dirty="0"/>
              <a:t> in </a:t>
            </a:r>
            <a:r>
              <a:rPr lang="cs-CZ" dirty="0" err="1"/>
              <a:t>voluptate</a:t>
            </a:r>
            <a:r>
              <a:rPr lang="cs-CZ" dirty="0"/>
              <a:t> </a:t>
            </a:r>
            <a:r>
              <a:rPr lang="cs-CZ" dirty="0" err="1"/>
              <a:t>velit</a:t>
            </a:r>
            <a:r>
              <a:rPr lang="cs-CZ" dirty="0"/>
              <a:t> </a:t>
            </a:r>
            <a:r>
              <a:rPr lang="cs-CZ" dirty="0" err="1"/>
              <a:t>esse</a:t>
            </a:r>
            <a:r>
              <a:rPr lang="cs-CZ" dirty="0"/>
              <a:t> </a:t>
            </a:r>
            <a:r>
              <a:rPr lang="cs-CZ" dirty="0" err="1"/>
              <a:t>cillum</a:t>
            </a:r>
            <a:r>
              <a:rPr lang="cs-CZ" dirty="0"/>
              <a:t> </a:t>
            </a:r>
            <a:r>
              <a:rPr lang="cs-CZ" dirty="0" err="1"/>
              <a:t>dolore</a:t>
            </a:r>
            <a:r>
              <a:rPr lang="cs-CZ" dirty="0"/>
              <a:t> </a:t>
            </a:r>
            <a:r>
              <a:rPr lang="cs-CZ" dirty="0" err="1"/>
              <a:t>eu</a:t>
            </a:r>
            <a:r>
              <a:rPr lang="cs-CZ" dirty="0"/>
              <a:t> </a:t>
            </a:r>
            <a:r>
              <a:rPr lang="cs-CZ" dirty="0" err="1"/>
              <a:t>fugiat</a:t>
            </a:r>
            <a:r>
              <a:rPr lang="cs-CZ" dirty="0"/>
              <a:t> </a:t>
            </a:r>
            <a:r>
              <a:rPr lang="cs-CZ" dirty="0" err="1"/>
              <a:t>nulla</a:t>
            </a:r>
            <a:r>
              <a:rPr lang="cs-CZ" dirty="0"/>
              <a:t> </a:t>
            </a:r>
            <a:r>
              <a:rPr lang="cs-CZ" dirty="0" err="1"/>
              <a:t>pariatur</a:t>
            </a:r>
            <a:r>
              <a:rPr lang="cs-CZ" dirty="0"/>
              <a:t>. </a:t>
            </a:r>
            <a:r>
              <a:rPr lang="cs-CZ" dirty="0" err="1"/>
              <a:t>Excepteur</a:t>
            </a:r>
            <a:r>
              <a:rPr lang="cs-CZ" dirty="0"/>
              <a:t> </a:t>
            </a:r>
            <a:r>
              <a:rPr lang="cs-CZ" dirty="0" err="1"/>
              <a:t>sint</a:t>
            </a:r>
            <a:r>
              <a:rPr lang="cs-CZ" dirty="0"/>
              <a:t> </a:t>
            </a:r>
            <a:r>
              <a:rPr lang="cs-CZ" dirty="0" err="1"/>
              <a:t>obcaecat</a:t>
            </a:r>
            <a:r>
              <a:rPr lang="cs-CZ" dirty="0"/>
              <a:t> </a:t>
            </a:r>
            <a:r>
              <a:rPr lang="cs-CZ" dirty="0" err="1"/>
              <a:t>cupiditat</a:t>
            </a:r>
            <a:r>
              <a:rPr lang="cs-CZ" dirty="0"/>
              <a:t> non </a:t>
            </a:r>
            <a:r>
              <a:rPr lang="cs-CZ" dirty="0" err="1"/>
              <a:t>proident</a:t>
            </a:r>
            <a:r>
              <a:rPr lang="cs-CZ" dirty="0"/>
              <a:t>, </a:t>
            </a:r>
            <a:r>
              <a:rPr lang="cs-CZ" dirty="0" err="1"/>
              <a:t>sunt</a:t>
            </a:r>
            <a:r>
              <a:rPr lang="cs-CZ" dirty="0"/>
              <a:t> in culpa qui </a:t>
            </a:r>
            <a:r>
              <a:rPr lang="cs-CZ" dirty="0" err="1"/>
              <a:t>officia</a:t>
            </a:r>
            <a:r>
              <a:rPr lang="cs-CZ" dirty="0"/>
              <a:t> </a:t>
            </a:r>
            <a:r>
              <a:rPr lang="cs-CZ" dirty="0" err="1"/>
              <a:t>deserunt</a:t>
            </a:r>
            <a:r>
              <a:rPr lang="cs-CZ" dirty="0"/>
              <a:t> </a:t>
            </a:r>
            <a:r>
              <a:rPr lang="cs-CZ" dirty="0" err="1"/>
              <a:t>mollit</a:t>
            </a:r>
            <a:r>
              <a:rPr lang="cs-CZ" dirty="0"/>
              <a:t> anim id </a:t>
            </a:r>
            <a:r>
              <a:rPr lang="cs-CZ" dirty="0" err="1"/>
              <a:t>est</a:t>
            </a:r>
            <a:r>
              <a:rPr lang="cs-CZ" dirty="0"/>
              <a:t> </a:t>
            </a:r>
            <a:r>
              <a:rPr lang="cs-CZ" dirty="0" err="1"/>
              <a:t>laborum</a:t>
            </a:r>
            <a:r>
              <a:rPr lang="cs-CZ" dirty="0"/>
              <a:t>.</a:t>
            </a:r>
          </a:p>
          <a:p>
            <a:pPr lvl="0"/>
            <a:endParaRPr lang="cs-CZ" dirty="0"/>
          </a:p>
        </p:txBody>
      </p:sp>
    </p:spTree>
    <p:extLst>
      <p:ext uri="{BB962C8B-B14F-4D97-AF65-F5344CB8AC3E}">
        <p14:creationId xmlns:p14="http://schemas.microsoft.com/office/powerpoint/2010/main" val="3602770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Úvodní snímek">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userDrawn="1">
            <p:ph type="subTitle" idx="1"/>
          </p:nvPr>
        </p:nvSpPr>
        <p:spPr>
          <a:xfrm>
            <a:off x="458777" y="2060848"/>
            <a:ext cx="5997264" cy="810000"/>
          </a:xfrm>
          <a:prstGeom prst="rect">
            <a:avLst/>
          </a:prstGeom>
        </p:spPr>
        <p:txBody>
          <a:bodyPr lIns="91438" tIns="45719" rIns="91438" bIns="45719"/>
          <a:lstStyle>
            <a:lvl1pPr marL="0" indent="0" algn="l">
              <a:buNone/>
              <a:defRPr>
                <a:solidFill>
                  <a:schemeClr val="bg2">
                    <a:lumMod val="50000"/>
                  </a:schemeClr>
                </a:solidFill>
                <a:latin typeface="Calibri"/>
                <a:cs typeface="Calibri"/>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cs-CZ" dirty="0"/>
              <a:t>Kliknutím lze upravit styl předlohy.</a:t>
            </a:r>
            <a:endParaRPr lang="en-US" dirty="0"/>
          </a:p>
        </p:txBody>
      </p:sp>
      <p:sp>
        <p:nvSpPr>
          <p:cNvPr id="5" name="Title 4"/>
          <p:cNvSpPr>
            <a:spLocks noGrp="1"/>
          </p:cNvSpPr>
          <p:nvPr userDrawn="1">
            <p:ph type="title"/>
          </p:nvPr>
        </p:nvSpPr>
        <p:spPr>
          <a:xfrm>
            <a:off x="458777" y="820596"/>
            <a:ext cx="5997264" cy="1168245"/>
          </a:xfrm>
          <a:prstGeom prst="rect">
            <a:avLst/>
          </a:prstGeom>
        </p:spPr>
        <p:txBody>
          <a:bodyPr lIns="91438" tIns="45719" rIns="91438" bIns="45719"/>
          <a:lstStyle>
            <a:lvl1pPr>
              <a:defRPr>
                <a:solidFill>
                  <a:srgbClr val="0088CE"/>
                </a:solidFill>
              </a:defRPr>
            </a:lvl1pPr>
          </a:lstStyle>
          <a:p>
            <a:r>
              <a:rPr lang="cs-CZ" dirty="0" err="1"/>
              <a:t>Click</a:t>
            </a:r>
            <a:r>
              <a:rPr lang="cs-CZ" dirty="0"/>
              <a:t> to </a:t>
            </a:r>
            <a:r>
              <a:rPr lang="cs-CZ" dirty="0" err="1"/>
              <a:t>edit</a:t>
            </a:r>
            <a:r>
              <a:rPr lang="cs-CZ" dirty="0"/>
              <a:t> Master </a:t>
            </a:r>
            <a:r>
              <a:rPr lang="cs-CZ" dirty="0" err="1"/>
              <a:t>title</a:t>
            </a:r>
            <a:r>
              <a:rPr lang="cs-CZ" dirty="0"/>
              <a:t> style</a:t>
            </a:r>
            <a:endParaRPr lang="en-US" dirty="0"/>
          </a:p>
        </p:txBody>
      </p:sp>
      <p:pic>
        <p:nvPicPr>
          <p:cNvPr id="6" name="Obrázek 5"/>
          <p:cNvPicPr>
            <a:picLocks/>
          </p:cNvPicPr>
          <p:nvPr userDrawn="1"/>
        </p:nvPicPr>
        <p:blipFill rotWithShape="1">
          <a:blip r:embed="rId2">
            <a:extLst>
              <a:ext uri="{28A0092B-C50C-407E-A947-70E740481C1C}">
                <a14:useLocalDpi xmlns:a14="http://schemas.microsoft.com/office/drawing/2010/main"/>
              </a:ext>
            </a:extLst>
          </a:blip>
          <a:srcRect/>
          <a:stretch/>
        </p:blipFill>
        <p:spPr>
          <a:xfrm>
            <a:off x="4007768" y="0"/>
            <a:ext cx="8184232" cy="6858000"/>
          </a:xfrm>
          <a:prstGeom prst="rect">
            <a:avLst/>
          </a:prstGeom>
        </p:spPr>
      </p:pic>
    </p:spTree>
    <p:extLst>
      <p:ext uri="{BB962C8B-B14F-4D97-AF65-F5344CB8AC3E}">
        <p14:creationId xmlns:p14="http://schemas.microsoft.com/office/powerpoint/2010/main" val="30639257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7"/>
          <p:cNvSpPr/>
          <p:nvPr userDrawn="1"/>
        </p:nvSpPr>
        <p:spPr>
          <a:xfrm>
            <a:off x="839416" y="6359341"/>
            <a:ext cx="3634725" cy="362153"/>
          </a:xfrm>
          <a:prstGeom prst="rect">
            <a:avLst/>
          </a:prstGeom>
        </p:spPr>
        <p:txBody>
          <a:bodyPr wrap="square" lIns="0" tIns="0" rIns="0" bIns="0" anchor="ctr">
            <a:noAutofit/>
          </a:bodyPr>
          <a:lstStyle/>
          <a:p>
            <a:pPr>
              <a:defRPr/>
            </a:pPr>
            <a:fld id="{8BF1651A-59E6-0B44-BF38-77747933418C}" type="slidenum">
              <a:rPr lang="en-US" sz="1100" smtClean="0">
                <a:solidFill>
                  <a:prstClr val="black">
                    <a:lumMod val="65000"/>
                    <a:lumOff val="35000"/>
                  </a:prstClr>
                </a:solidFill>
                <a:cs typeface="Calibri"/>
              </a:rPr>
              <a:pPr>
                <a:defRPr/>
              </a:pPr>
              <a:t>‹#›</a:t>
            </a:fld>
            <a:r>
              <a:rPr lang="en-US" sz="1100" dirty="0">
                <a:solidFill>
                  <a:prstClr val="black">
                    <a:lumMod val="65000"/>
                    <a:lumOff val="35000"/>
                  </a:prstClr>
                </a:solidFill>
                <a:cs typeface="Calibri"/>
              </a:rPr>
              <a:t> / G82</a:t>
            </a:r>
            <a:r>
              <a:rPr lang="cs-CZ" sz="1100" dirty="0">
                <a:solidFill>
                  <a:prstClr val="black">
                    <a:lumMod val="65000"/>
                    <a:lumOff val="35000"/>
                  </a:prstClr>
                </a:solidFill>
                <a:cs typeface="Calibri"/>
              </a:rPr>
              <a:t> </a:t>
            </a:r>
            <a:r>
              <a:rPr lang="en-US" sz="1100" dirty="0">
                <a:solidFill>
                  <a:prstClr val="black">
                    <a:lumMod val="65000"/>
                    <a:lumOff val="35000"/>
                  </a:prstClr>
                </a:solidFill>
                <a:cs typeface="Calibri"/>
              </a:rPr>
              <a:t>/ </a:t>
            </a:r>
            <a:r>
              <a:rPr lang="cs-CZ" sz="1100" dirty="0">
                <a:solidFill>
                  <a:prstClr val="black">
                    <a:lumMod val="65000"/>
                    <a:lumOff val="35000"/>
                  </a:prstClr>
                </a:solidFill>
                <a:cs typeface="Calibri"/>
              </a:rPr>
              <a:t>Duševní zdraví dětí</a:t>
            </a:r>
            <a:endParaRPr lang="en-US" sz="1500" dirty="0">
              <a:solidFill>
                <a:prstClr val="black">
                  <a:lumMod val="65000"/>
                  <a:lumOff val="35000"/>
                </a:prstClr>
              </a:solidFill>
              <a:cs typeface="Calibri"/>
            </a:endParaRPr>
          </a:p>
        </p:txBody>
      </p:sp>
      <p:pic>
        <p:nvPicPr>
          <p:cNvPr id="5" name="Picture 4" descr="A white and pink logo&#10;&#10;Description automatically generated with low confidence">
            <a:extLst>
              <a:ext uri="{FF2B5EF4-FFF2-40B4-BE49-F238E27FC236}">
                <a16:creationId xmlns:a16="http://schemas.microsoft.com/office/drawing/2014/main" id="{E24CD023-6EE5-DDDB-38E5-D5409D5B103E}"/>
              </a:ext>
            </a:extLst>
          </p:cNvPr>
          <p:cNvPicPr>
            <a:picLocks noChangeAspect="1"/>
          </p:cNvPicPr>
          <p:nvPr userDrawn="1"/>
        </p:nvPicPr>
        <p:blipFill>
          <a:blip r:embed="rId18"/>
          <a:stretch>
            <a:fillRect/>
          </a:stretch>
        </p:blipFill>
        <p:spPr>
          <a:xfrm>
            <a:off x="263352" y="6317014"/>
            <a:ext cx="295971" cy="352346"/>
          </a:xfrm>
          <a:prstGeom prst="rect">
            <a:avLst/>
          </a:prstGeom>
        </p:spPr>
      </p:pic>
    </p:spTree>
    <p:extLst>
      <p:ext uri="{BB962C8B-B14F-4D97-AF65-F5344CB8AC3E}">
        <p14:creationId xmlns:p14="http://schemas.microsoft.com/office/powerpoint/2010/main" val="361131213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905" r:id="rId8"/>
    <p:sldLayoutId id="2147483918" r:id="rId9"/>
    <p:sldLayoutId id="2147483922" r:id="rId10"/>
    <p:sldLayoutId id="2147483923" r:id="rId11"/>
    <p:sldLayoutId id="2147483924" r:id="rId12"/>
    <p:sldLayoutId id="2147483925" r:id="rId13"/>
    <p:sldLayoutId id="2147483926" r:id="rId14"/>
    <p:sldLayoutId id="2147483927" r:id="rId15"/>
    <p:sldLayoutId id="2147483928" r:id="rId16"/>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7">
            <a:extLst>
              <a:ext uri="{FF2B5EF4-FFF2-40B4-BE49-F238E27FC236}">
                <a16:creationId xmlns:a16="http://schemas.microsoft.com/office/drawing/2014/main" id="{D57CC030-81C2-6420-AE6C-0CAEFE29203B}"/>
              </a:ext>
            </a:extLst>
          </p:cNvPr>
          <p:cNvSpPr/>
          <p:nvPr userDrawn="1"/>
        </p:nvSpPr>
        <p:spPr>
          <a:xfrm>
            <a:off x="839416" y="6359341"/>
            <a:ext cx="3634725" cy="362153"/>
          </a:xfrm>
          <a:prstGeom prst="rect">
            <a:avLst/>
          </a:prstGeom>
        </p:spPr>
        <p:txBody>
          <a:bodyPr wrap="square" lIns="0" tIns="0" rIns="0" bIns="0" anchor="ctr">
            <a:noAutofit/>
          </a:bodyPr>
          <a:lstStyle/>
          <a:p>
            <a:pPr>
              <a:defRPr/>
            </a:pPr>
            <a:fld id="{8BF1651A-59E6-0B44-BF38-77747933418C}" type="slidenum">
              <a:rPr lang="en-US" sz="1100" smtClean="0">
                <a:solidFill>
                  <a:prstClr val="black">
                    <a:lumMod val="65000"/>
                    <a:lumOff val="35000"/>
                  </a:prstClr>
                </a:solidFill>
                <a:cs typeface="Calibri"/>
              </a:rPr>
              <a:pPr>
                <a:defRPr/>
              </a:pPr>
              <a:t>‹#›</a:t>
            </a:fld>
            <a:r>
              <a:rPr lang="en-US" sz="1100" dirty="0">
                <a:solidFill>
                  <a:prstClr val="black">
                    <a:lumMod val="65000"/>
                    <a:lumOff val="35000"/>
                  </a:prstClr>
                </a:solidFill>
                <a:cs typeface="Calibri"/>
              </a:rPr>
              <a:t> / G82</a:t>
            </a:r>
            <a:r>
              <a:rPr lang="cs-CZ" sz="1100" dirty="0">
                <a:solidFill>
                  <a:prstClr val="black">
                    <a:lumMod val="65000"/>
                    <a:lumOff val="35000"/>
                  </a:prstClr>
                </a:solidFill>
                <a:cs typeface="Calibri"/>
              </a:rPr>
              <a:t> </a:t>
            </a:r>
            <a:r>
              <a:rPr lang="en-US" sz="1100" dirty="0">
                <a:solidFill>
                  <a:prstClr val="black">
                    <a:lumMod val="65000"/>
                    <a:lumOff val="35000"/>
                  </a:prstClr>
                </a:solidFill>
                <a:cs typeface="Calibri"/>
              </a:rPr>
              <a:t>/ </a:t>
            </a:r>
            <a:r>
              <a:rPr lang="cs-CZ" sz="1100" dirty="0">
                <a:solidFill>
                  <a:prstClr val="black">
                    <a:lumMod val="65000"/>
                    <a:lumOff val="35000"/>
                  </a:prstClr>
                </a:solidFill>
                <a:cs typeface="Calibri"/>
              </a:rPr>
              <a:t>Duševní zdraví dětí</a:t>
            </a:r>
            <a:endParaRPr lang="en-US" sz="1500" dirty="0">
              <a:solidFill>
                <a:prstClr val="black">
                  <a:lumMod val="65000"/>
                  <a:lumOff val="35000"/>
                </a:prstClr>
              </a:solidFill>
              <a:cs typeface="Calibri"/>
            </a:endParaRPr>
          </a:p>
        </p:txBody>
      </p:sp>
      <p:pic>
        <p:nvPicPr>
          <p:cNvPr id="7" name="Picture 6" descr="A white and pink logo&#10;&#10;Description automatically generated with low confidence">
            <a:extLst>
              <a:ext uri="{FF2B5EF4-FFF2-40B4-BE49-F238E27FC236}">
                <a16:creationId xmlns:a16="http://schemas.microsoft.com/office/drawing/2014/main" id="{3DC2FC53-3381-F2A6-2267-EBEE2A311C45}"/>
              </a:ext>
            </a:extLst>
          </p:cNvPr>
          <p:cNvPicPr>
            <a:picLocks noChangeAspect="1"/>
          </p:cNvPicPr>
          <p:nvPr userDrawn="1"/>
        </p:nvPicPr>
        <p:blipFill>
          <a:blip r:embed="rId14"/>
          <a:stretch>
            <a:fillRect/>
          </a:stretch>
        </p:blipFill>
        <p:spPr>
          <a:xfrm>
            <a:off x="263352" y="6317014"/>
            <a:ext cx="295971" cy="352346"/>
          </a:xfrm>
          <a:prstGeom prst="rect">
            <a:avLst/>
          </a:prstGeom>
        </p:spPr>
      </p:pic>
    </p:spTree>
    <p:extLst>
      <p:ext uri="{BB962C8B-B14F-4D97-AF65-F5344CB8AC3E}">
        <p14:creationId xmlns:p14="http://schemas.microsoft.com/office/powerpoint/2010/main" val="202547206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929" r:id="rId3"/>
    <p:sldLayoutId id="2147483930" r:id="rId4"/>
    <p:sldLayoutId id="2147483931" r:id="rId5"/>
    <p:sldLayoutId id="2147483933" r:id="rId6"/>
    <p:sldLayoutId id="2147483932" r:id="rId7"/>
    <p:sldLayoutId id="2147483709" r:id="rId8"/>
    <p:sldLayoutId id="2147483710" r:id="rId9"/>
    <p:sldLayoutId id="2147483711" r:id="rId10"/>
    <p:sldLayoutId id="2147483712" r:id="rId11"/>
    <p:sldLayoutId id="2147483713" r:id="rId12"/>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2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4.xml"/><Relationship Id="rId1" Type="http://schemas.openxmlformats.org/officeDocument/2006/relationships/slideLayout" Target="../slideLayouts/slideLayout26.xml"/><Relationship Id="rId5" Type="http://schemas.openxmlformats.org/officeDocument/2006/relationships/chart" Target="../charts/chart18.xml"/><Relationship Id="rId4" Type="http://schemas.openxmlformats.org/officeDocument/2006/relationships/chart" Target="../charts/chart1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9.jfif"/></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8248" y="5687735"/>
            <a:ext cx="981625" cy="981625"/>
          </a:xfrm>
          <a:prstGeom prst="rect">
            <a:avLst/>
          </a:prstGeom>
        </p:spPr>
      </p:pic>
      <p:sp>
        <p:nvSpPr>
          <p:cNvPr id="9" name="Rectangle 8"/>
          <p:cNvSpPr/>
          <p:nvPr/>
        </p:nvSpPr>
        <p:spPr>
          <a:xfrm>
            <a:off x="539312" y="2619364"/>
            <a:ext cx="5430746" cy="2442461"/>
          </a:xfrm>
          <a:prstGeom prst="rect">
            <a:avLst/>
          </a:prstGeom>
        </p:spPr>
        <p:txBody>
          <a:bodyPr wrap="square" lIns="91438" tIns="45719" rIns="91438" bIns="45719">
            <a:spAutoFit/>
          </a:bodyPr>
          <a:lstStyle/>
          <a:p>
            <a:pPr defTabSz="914377">
              <a:lnSpc>
                <a:spcPct val="115000"/>
              </a:lnSpc>
              <a:spcAft>
                <a:spcPts val="1000"/>
              </a:spcAft>
            </a:pPr>
            <a:r>
              <a:rPr lang="cs-CZ" sz="1600" dirty="0">
                <a:solidFill>
                  <a:schemeClr val="tx1">
                    <a:lumMod val="65000"/>
                    <a:lumOff val="35000"/>
                  </a:schemeClr>
                </a:solidFill>
                <a:latin typeface="Calibri Light" panose="020F0302020204030204" pitchFamily="34" charset="0"/>
                <a:ea typeface="Open Sans Light" panose="020B0306030504020204" pitchFamily="34" charset="0"/>
                <a:cs typeface="Calibri Light" panose="020F0302020204030204" pitchFamily="34" charset="0"/>
              </a:rPr>
              <a:t>Prezentace hlavních výstupů</a:t>
            </a:r>
          </a:p>
          <a:p>
            <a:pPr defTabSz="914377">
              <a:lnSpc>
                <a:spcPct val="115000"/>
              </a:lnSpc>
              <a:spcAft>
                <a:spcPts val="1000"/>
              </a:spcAft>
            </a:pPr>
            <a:r>
              <a:rPr lang="cs-CZ" sz="1600">
                <a:solidFill>
                  <a:schemeClr val="tx1">
                    <a:lumMod val="65000"/>
                    <a:lumOff val="35000"/>
                  </a:schemeClr>
                </a:solidFill>
                <a:latin typeface="Calibri Light" panose="020F0302020204030204" pitchFamily="34" charset="0"/>
                <a:ea typeface="Open Sans Light" panose="020B0306030504020204" pitchFamily="34" charset="0"/>
                <a:cs typeface="Calibri Light" panose="020F0302020204030204" pitchFamily="34" charset="0"/>
              </a:rPr>
              <a:t>říjen </a:t>
            </a:r>
            <a:r>
              <a:rPr lang="cs-CZ" sz="1600" dirty="0">
                <a:solidFill>
                  <a:schemeClr val="tx1">
                    <a:lumMod val="65000"/>
                    <a:lumOff val="35000"/>
                  </a:schemeClr>
                </a:solidFill>
                <a:latin typeface="Calibri Light" panose="020F0302020204030204" pitchFamily="34" charset="0"/>
                <a:ea typeface="Open Sans Light" panose="020B0306030504020204" pitchFamily="34" charset="0"/>
                <a:cs typeface="Calibri Light" panose="020F0302020204030204" pitchFamily="34" charset="0"/>
              </a:rPr>
              <a:t>2023</a:t>
            </a:r>
          </a:p>
          <a:p>
            <a:pPr defTabSz="914377">
              <a:lnSpc>
                <a:spcPct val="115000"/>
              </a:lnSpc>
              <a:spcAft>
                <a:spcPts val="1000"/>
              </a:spcAft>
            </a:pPr>
            <a:endParaRPr lang="cs-CZ" sz="1600" dirty="0">
              <a:solidFill>
                <a:schemeClr val="tx1">
                  <a:lumMod val="65000"/>
                  <a:lumOff val="35000"/>
                </a:schemeClr>
              </a:solidFill>
              <a:latin typeface="Calibri Light" panose="020F0302020204030204" pitchFamily="34" charset="0"/>
              <a:ea typeface="Open Sans Light" panose="020B0306030504020204" pitchFamily="34" charset="0"/>
              <a:cs typeface="Calibri Light" panose="020F0302020204030204" pitchFamily="34" charset="0"/>
            </a:endParaRPr>
          </a:p>
          <a:p>
            <a:pPr defTabSz="914377">
              <a:lnSpc>
                <a:spcPct val="115000"/>
              </a:lnSpc>
            </a:pPr>
            <a:r>
              <a:rPr lang="cs-CZ" sz="1200" dirty="0">
                <a:solidFill>
                  <a:schemeClr val="tx1">
                    <a:lumMod val="65000"/>
                    <a:lumOff val="35000"/>
                  </a:schemeClr>
                </a:solidFill>
                <a:latin typeface="Calibri Light" panose="020F0302020204030204" pitchFamily="34" charset="0"/>
                <a:ea typeface="Open Sans Light" panose="020B0306030504020204" pitchFamily="34" charset="0"/>
                <a:cs typeface="Calibri Light" panose="020F0302020204030204" pitchFamily="34" charset="0"/>
              </a:rPr>
              <a:t>Kontaktní osoby: </a:t>
            </a:r>
          </a:p>
          <a:p>
            <a:pPr defTabSz="914377">
              <a:lnSpc>
                <a:spcPct val="115000"/>
              </a:lnSpc>
            </a:pPr>
            <a:r>
              <a:rPr lang="cs-CZ" sz="1200" dirty="0">
                <a:solidFill>
                  <a:schemeClr val="tx1">
                    <a:lumMod val="65000"/>
                    <a:lumOff val="35000"/>
                  </a:schemeClr>
                </a:solidFill>
                <a:latin typeface="Calibri Light" panose="020F0302020204030204" pitchFamily="34" charset="0"/>
                <a:ea typeface="Open Sans Light" panose="020B0306030504020204" pitchFamily="34" charset="0"/>
                <a:cs typeface="Calibri Light" panose="020F0302020204030204" pitchFamily="34" charset="0"/>
              </a:rPr>
              <a:t>G82: richard.hospodsky@g82.cz</a:t>
            </a:r>
          </a:p>
          <a:p>
            <a:pPr defTabSz="914377">
              <a:lnSpc>
                <a:spcPct val="115000"/>
              </a:lnSpc>
            </a:pPr>
            <a:r>
              <a:rPr lang="cs-CZ" sz="1200" dirty="0">
                <a:solidFill>
                  <a:schemeClr val="tx1">
                    <a:lumMod val="65000"/>
                    <a:lumOff val="35000"/>
                  </a:schemeClr>
                </a:solidFill>
                <a:latin typeface="Calibri Light" panose="020F0302020204030204" pitchFamily="34" charset="0"/>
                <a:ea typeface="Open Sans Light" panose="020B0306030504020204" pitchFamily="34" charset="0"/>
                <a:cs typeface="Calibri Light" panose="020F0302020204030204" pitchFamily="34" charset="0"/>
              </a:rPr>
              <a:t>ND: barbora.pse@nevypustdusi.cz</a:t>
            </a:r>
          </a:p>
          <a:p>
            <a:pPr defTabSz="914377">
              <a:lnSpc>
                <a:spcPct val="115000"/>
              </a:lnSpc>
            </a:pPr>
            <a:r>
              <a:rPr lang="cs-CZ" sz="1200" dirty="0">
                <a:solidFill>
                  <a:schemeClr val="tx1">
                    <a:lumMod val="65000"/>
                    <a:lumOff val="35000"/>
                  </a:schemeClr>
                </a:solidFill>
                <a:latin typeface="Calibri Light" panose="020F0302020204030204" pitchFamily="34" charset="0"/>
                <a:ea typeface="Open Sans Light" panose="020B0306030504020204" pitchFamily="34" charset="0"/>
                <a:cs typeface="Calibri Light" panose="020F0302020204030204" pitchFamily="34" charset="0"/>
              </a:rPr>
              <a:t>TMCZ: simona.drizhalova@t-mobile.cz</a:t>
            </a:r>
          </a:p>
          <a:p>
            <a:pPr defTabSz="914377">
              <a:lnSpc>
                <a:spcPct val="115000"/>
              </a:lnSpc>
              <a:spcAft>
                <a:spcPts val="1000"/>
              </a:spcAft>
            </a:pPr>
            <a:endParaRPr lang="en-US" sz="1600" dirty="0">
              <a:solidFill>
                <a:schemeClr val="tx1">
                  <a:lumMod val="65000"/>
                  <a:lumOff val="35000"/>
                </a:schemeClr>
              </a:solidFill>
              <a:latin typeface="Calibri Light" panose="020F0302020204030204" pitchFamily="34" charset="0"/>
              <a:ea typeface="Open Sans Light" panose="020B0306030504020204" pitchFamily="34" charset="0"/>
              <a:cs typeface="Calibri Light" panose="020F0302020204030204" pitchFamily="34" charset="0"/>
            </a:endParaRPr>
          </a:p>
        </p:txBody>
      </p:sp>
      <p:sp>
        <p:nvSpPr>
          <p:cNvPr id="19" name="Rectangle 18"/>
          <p:cNvSpPr/>
          <p:nvPr/>
        </p:nvSpPr>
        <p:spPr>
          <a:xfrm>
            <a:off x="539312" y="2224295"/>
            <a:ext cx="7344816" cy="358814"/>
          </a:xfrm>
          <a:prstGeom prst="rect">
            <a:avLst/>
          </a:prstGeom>
        </p:spPr>
        <p:txBody>
          <a:bodyPr wrap="square" lIns="91438" tIns="45719" rIns="91438" bIns="45719">
            <a:spAutoFit/>
          </a:bodyPr>
          <a:lstStyle/>
          <a:p>
            <a:pPr defTabSz="914377">
              <a:lnSpc>
                <a:spcPct val="115000"/>
              </a:lnSpc>
              <a:spcAft>
                <a:spcPts val="1000"/>
              </a:spcAft>
            </a:pPr>
            <a:r>
              <a:rPr lang="cs-CZ" sz="1600" dirty="0">
                <a:solidFill>
                  <a:schemeClr val="tx1">
                    <a:lumMod val="65000"/>
                    <a:lumOff val="35000"/>
                  </a:schemeClr>
                </a:solidFill>
                <a:latin typeface="Calibri Light" panose="020F0302020204030204" pitchFamily="34" charset="0"/>
                <a:ea typeface="Open Sans" panose="020B0606030504020204" pitchFamily="34" charset="0"/>
                <a:cs typeface="Calibri Light" panose="020F0302020204030204" pitchFamily="34" charset="0"/>
              </a:rPr>
              <a:t>Exkluzivně </a:t>
            </a:r>
            <a:r>
              <a:rPr lang="cs-CZ" sz="1600" dirty="0">
                <a:solidFill>
                  <a:schemeClr val="tx1">
                    <a:lumMod val="65000"/>
                    <a:lumOff val="35000"/>
                  </a:schemeClr>
                </a:solidFill>
                <a:latin typeface="Calibri Light" panose="020F0302020204030204" pitchFamily="34" charset="0"/>
                <a:ea typeface="Open Sans Light" panose="020B0306030504020204" pitchFamily="34" charset="0"/>
                <a:cs typeface="Calibri Light" panose="020F0302020204030204" pitchFamily="34" charset="0"/>
              </a:rPr>
              <a:t>pro neziskovou organizaci Nevypusť duši prostřednictvím T-Mobile CZ</a:t>
            </a:r>
            <a:endParaRPr lang="en-US" sz="1600" dirty="0">
              <a:solidFill>
                <a:schemeClr val="tx1">
                  <a:lumMod val="65000"/>
                  <a:lumOff val="35000"/>
                </a:schemeClr>
              </a:solidFill>
              <a:latin typeface="Calibri Light" panose="020F0302020204030204" pitchFamily="34" charset="0"/>
              <a:ea typeface="Open Sans" panose="020B0606030504020204" pitchFamily="34" charset="0"/>
              <a:cs typeface="Calibri Light" panose="020F0302020204030204" pitchFamily="34" charset="0"/>
            </a:endParaRPr>
          </a:p>
        </p:txBody>
      </p:sp>
      <p:sp>
        <p:nvSpPr>
          <p:cNvPr id="20" name="Rectangle 19"/>
          <p:cNvSpPr/>
          <p:nvPr/>
        </p:nvSpPr>
        <p:spPr>
          <a:xfrm>
            <a:off x="453621" y="1052736"/>
            <a:ext cx="5642379" cy="825289"/>
          </a:xfrm>
          <a:prstGeom prst="rect">
            <a:avLst/>
          </a:prstGeom>
        </p:spPr>
        <p:txBody>
          <a:bodyPr wrap="square" lIns="91438" tIns="45719" rIns="91438" bIns="45719">
            <a:spAutoFit/>
          </a:bodyPr>
          <a:lstStyle/>
          <a:p>
            <a:pPr defTabSz="914377">
              <a:lnSpc>
                <a:spcPct val="115000"/>
              </a:lnSpc>
              <a:spcAft>
                <a:spcPts val="1000"/>
              </a:spcAft>
            </a:pPr>
            <a:r>
              <a:rPr lang="cs-CZ" sz="4400" dirty="0">
                <a:solidFill>
                  <a:schemeClr val="tx1">
                    <a:lumMod val="65000"/>
                    <a:lumOff val="35000"/>
                  </a:schemeClr>
                </a:solidFill>
                <a:latin typeface="Calibri Light" panose="020F0302020204030204" pitchFamily="34" charset="0"/>
                <a:ea typeface="Open Sans" panose="020B0606030504020204" pitchFamily="34" charset="0"/>
                <a:cs typeface="Calibri Light" panose="020F0302020204030204" pitchFamily="34" charset="0"/>
              </a:rPr>
              <a:t>Duševní zdraví dětí</a:t>
            </a:r>
            <a:endParaRPr lang="en-US" sz="4400" dirty="0">
              <a:solidFill>
                <a:schemeClr val="tx1">
                  <a:lumMod val="65000"/>
                  <a:lumOff val="35000"/>
                </a:schemeClr>
              </a:solidFill>
              <a:latin typeface="Calibri Light" panose="020F0302020204030204" pitchFamily="34" charset="0"/>
              <a:ea typeface="Open Sans" panose="020B0606030504020204" pitchFamily="34" charset="0"/>
              <a:cs typeface="Calibri Light" panose="020F0302020204030204" pitchFamily="34" charset="0"/>
            </a:endParaRPr>
          </a:p>
        </p:txBody>
      </p:sp>
      <p:grpSp>
        <p:nvGrpSpPr>
          <p:cNvPr id="21" name="Group 22"/>
          <p:cNvGrpSpPr/>
          <p:nvPr/>
        </p:nvGrpSpPr>
        <p:grpSpPr>
          <a:xfrm>
            <a:off x="453621" y="5265264"/>
            <a:ext cx="4346235" cy="152400"/>
            <a:chOff x="1968500" y="5247952"/>
            <a:chExt cx="4346235" cy="152400"/>
          </a:xfrm>
        </p:grpSpPr>
        <p:cxnSp>
          <p:nvCxnSpPr>
            <p:cNvPr id="22" name="Straight Connector 23"/>
            <p:cNvCxnSpPr/>
            <p:nvPr/>
          </p:nvCxnSpPr>
          <p:spPr>
            <a:xfrm>
              <a:off x="1968500" y="5324152"/>
              <a:ext cx="4346235" cy="0"/>
            </a:xfrm>
            <a:prstGeom prst="line">
              <a:avLst/>
            </a:prstGeom>
            <a:noFill/>
            <a:ln w="9525" cap="flat" cmpd="sng" algn="ctr">
              <a:solidFill>
                <a:sysClr val="window" lastClr="FFFFFF">
                  <a:lumMod val="65000"/>
                </a:sysClr>
              </a:solidFill>
              <a:prstDash val="solid"/>
            </a:ln>
            <a:effectLst/>
          </p:spPr>
        </p:cxnSp>
        <p:grpSp>
          <p:nvGrpSpPr>
            <p:cNvPr id="23" name="Group 24"/>
            <p:cNvGrpSpPr/>
            <p:nvPr/>
          </p:nvGrpSpPr>
          <p:grpSpPr>
            <a:xfrm>
              <a:off x="2858351" y="5247952"/>
              <a:ext cx="1089089" cy="152400"/>
              <a:chOff x="2858351" y="5552752"/>
              <a:chExt cx="1089089" cy="152400"/>
            </a:xfrm>
          </p:grpSpPr>
          <p:sp>
            <p:nvSpPr>
              <p:cNvPr id="25" name="Rounded Rectangle 25"/>
              <p:cNvSpPr/>
              <p:nvPr/>
            </p:nvSpPr>
            <p:spPr>
              <a:xfrm>
                <a:off x="2858351" y="5552752"/>
                <a:ext cx="152400" cy="152400"/>
              </a:xfrm>
              <a:prstGeom prst="roundRect">
                <a:avLst/>
              </a:prstGeom>
              <a:solidFill>
                <a:srgbClr val="2980B9"/>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prstClr val="black">
                      <a:lumMod val="65000"/>
                      <a:lumOff val="35000"/>
                    </a:prstClr>
                  </a:solidFill>
                  <a:effectLst/>
                  <a:uLnTx/>
                  <a:uFillTx/>
                </a:endParaRPr>
              </a:p>
            </p:txBody>
          </p:sp>
          <p:sp>
            <p:nvSpPr>
              <p:cNvPr id="26" name="Rounded Rectangle 26"/>
              <p:cNvSpPr/>
              <p:nvPr/>
            </p:nvSpPr>
            <p:spPr>
              <a:xfrm>
                <a:off x="3047888" y="5552752"/>
                <a:ext cx="152400" cy="152400"/>
              </a:xfrm>
              <a:prstGeom prst="roundRect">
                <a:avLst/>
              </a:prstGeom>
              <a:solidFill>
                <a:srgbClr val="16A08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prstClr val="black">
                      <a:lumMod val="65000"/>
                      <a:lumOff val="35000"/>
                    </a:prstClr>
                  </a:solidFill>
                  <a:effectLst/>
                  <a:uLnTx/>
                  <a:uFillTx/>
                </a:endParaRPr>
              </a:p>
            </p:txBody>
          </p:sp>
          <p:sp>
            <p:nvSpPr>
              <p:cNvPr id="27" name="Rounded Rectangle 27"/>
              <p:cNvSpPr/>
              <p:nvPr/>
            </p:nvSpPr>
            <p:spPr>
              <a:xfrm>
                <a:off x="3233124" y="5552752"/>
                <a:ext cx="152400" cy="152400"/>
              </a:xfrm>
              <a:prstGeom prst="roundRect">
                <a:avLst/>
              </a:prstGeom>
              <a:solidFill>
                <a:srgbClr val="9BBB59"/>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prstClr val="black">
                      <a:lumMod val="65000"/>
                      <a:lumOff val="35000"/>
                    </a:prstClr>
                  </a:solidFill>
                  <a:effectLst/>
                  <a:uLnTx/>
                  <a:uFillTx/>
                </a:endParaRPr>
              </a:p>
            </p:txBody>
          </p:sp>
          <p:sp>
            <p:nvSpPr>
              <p:cNvPr id="28" name="Rounded Rectangle 28"/>
              <p:cNvSpPr/>
              <p:nvPr/>
            </p:nvSpPr>
            <p:spPr>
              <a:xfrm>
                <a:off x="3420267" y="5552752"/>
                <a:ext cx="152400" cy="152400"/>
              </a:xfrm>
              <a:prstGeom prst="roundRect">
                <a:avLst/>
              </a:prstGeom>
              <a:solidFill>
                <a:srgbClr val="F39C12"/>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prstClr val="black">
                      <a:lumMod val="65000"/>
                      <a:lumOff val="35000"/>
                    </a:prstClr>
                  </a:solidFill>
                  <a:effectLst/>
                  <a:uLnTx/>
                  <a:uFillTx/>
                </a:endParaRPr>
              </a:p>
            </p:txBody>
          </p:sp>
          <p:sp>
            <p:nvSpPr>
              <p:cNvPr id="29" name="Rounded Rectangle 29"/>
              <p:cNvSpPr/>
              <p:nvPr/>
            </p:nvSpPr>
            <p:spPr>
              <a:xfrm>
                <a:off x="3609804" y="5552752"/>
                <a:ext cx="152400" cy="152400"/>
              </a:xfrm>
              <a:prstGeom prst="roundRect">
                <a:avLst/>
              </a:prstGeom>
              <a:solidFill>
                <a:srgbClr val="C0392B"/>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prstClr val="black">
                      <a:lumMod val="65000"/>
                      <a:lumOff val="35000"/>
                    </a:prstClr>
                  </a:solidFill>
                  <a:effectLst/>
                  <a:uLnTx/>
                  <a:uFillTx/>
                </a:endParaRPr>
              </a:p>
            </p:txBody>
          </p:sp>
          <p:sp>
            <p:nvSpPr>
              <p:cNvPr id="30" name="Rounded Rectangle 30"/>
              <p:cNvSpPr/>
              <p:nvPr/>
            </p:nvSpPr>
            <p:spPr>
              <a:xfrm>
                <a:off x="3795040" y="5552752"/>
                <a:ext cx="152400" cy="152400"/>
              </a:xfrm>
              <a:prstGeom prst="roundRect">
                <a:avLst/>
              </a:prstGeom>
              <a:solidFill>
                <a:srgbClr val="4B2C5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prstClr val="black">
                      <a:lumMod val="65000"/>
                      <a:lumOff val="35000"/>
                    </a:prstClr>
                  </a:solidFill>
                  <a:effectLst/>
                  <a:uLnTx/>
                  <a:uFillTx/>
                </a:endParaRPr>
              </a:p>
            </p:txBody>
          </p:sp>
        </p:grpSp>
      </p:grpSp>
      <p:pic>
        <p:nvPicPr>
          <p:cNvPr id="33" name="Obrázek 6">
            <a:extLst>
              <a:ext uri="{FF2B5EF4-FFF2-40B4-BE49-F238E27FC236}">
                <a16:creationId xmlns:a16="http://schemas.microsoft.com/office/drawing/2014/main" id="{7A4954A7-2CFA-BB14-8AAC-50ACE496A624}"/>
              </a:ext>
            </a:extLst>
          </p:cNvPr>
          <p:cNvPicPr>
            <a:picLocks noChangeAspect="1"/>
          </p:cNvPicPr>
          <p:nvPr/>
        </p:nvPicPr>
        <p:blipFill rotWithShape="1">
          <a:blip r:embed="rId4"/>
          <a:srcRect b="78000"/>
          <a:stretch/>
        </p:blipFill>
        <p:spPr>
          <a:xfrm>
            <a:off x="6660946" y="0"/>
            <a:ext cx="5524500" cy="628647"/>
          </a:xfrm>
          <a:prstGeom prst="rect">
            <a:avLst/>
          </a:prstGeom>
        </p:spPr>
      </p:pic>
      <p:pic>
        <p:nvPicPr>
          <p:cNvPr id="34" name="Obrázek 2">
            <a:extLst>
              <a:ext uri="{FF2B5EF4-FFF2-40B4-BE49-F238E27FC236}">
                <a16:creationId xmlns:a16="http://schemas.microsoft.com/office/drawing/2014/main" id="{556414AA-D8AC-D220-1F36-B8C0C6AAFDDB}"/>
              </a:ext>
            </a:extLst>
          </p:cNvPr>
          <p:cNvPicPr>
            <a:picLocks noChangeAspect="1"/>
          </p:cNvPicPr>
          <p:nvPr/>
        </p:nvPicPr>
        <p:blipFill rotWithShape="1">
          <a:blip r:embed="rId5"/>
          <a:srcRect r="22294"/>
          <a:stretch/>
        </p:blipFill>
        <p:spPr>
          <a:xfrm>
            <a:off x="6956333" y="495418"/>
            <a:ext cx="4933726" cy="6349206"/>
          </a:xfrm>
          <a:prstGeom prst="rect">
            <a:avLst/>
          </a:prstGeom>
        </p:spPr>
      </p:pic>
      <p:pic>
        <p:nvPicPr>
          <p:cNvPr id="2" name="Obrázek 2">
            <a:extLst>
              <a:ext uri="{FF2B5EF4-FFF2-40B4-BE49-F238E27FC236}">
                <a16:creationId xmlns:a16="http://schemas.microsoft.com/office/drawing/2014/main" id="{222AAE60-F9AE-F134-B89C-FAFD6B5CEDD0}"/>
              </a:ext>
            </a:extLst>
          </p:cNvPr>
          <p:cNvPicPr>
            <a:picLocks noChangeAspect="1"/>
          </p:cNvPicPr>
          <p:nvPr/>
        </p:nvPicPr>
        <p:blipFill rotWithShape="1">
          <a:blip r:embed="rId5"/>
          <a:srcRect r="22294" b="6570"/>
          <a:stretch/>
        </p:blipFill>
        <p:spPr>
          <a:xfrm>
            <a:off x="2626738" y="5412640"/>
            <a:ext cx="1165006" cy="1400737"/>
          </a:xfrm>
          <a:prstGeom prst="rect">
            <a:avLst/>
          </a:prstGeom>
        </p:spPr>
      </p:pic>
      <p:pic>
        <p:nvPicPr>
          <p:cNvPr id="3" name="Picture 2" descr="A white and pink logo&#10;&#10;Description automatically generated with low confidence">
            <a:extLst>
              <a:ext uri="{FF2B5EF4-FFF2-40B4-BE49-F238E27FC236}">
                <a16:creationId xmlns:a16="http://schemas.microsoft.com/office/drawing/2014/main" id="{E995B8C2-566B-9860-1FF4-0608D4A347F0}"/>
              </a:ext>
            </a:extLst>
          </p:cNvPr>
          <p:cNvPicPr>
            <a:picLocks noChangeAspect="1"/>
          </p:cNvPicPr>
          <p:nvPr/>
        </p:nvPicPr>
        <p:blipFill>
          <a:blip r:embed="rId6"/>
          <a:stretch>
            <a:fillRect/>
          </a:stretch>
        </p:blipFill>
        <p:spPr>
          <a:xfrm>
            <a:off x="1911597" y="5765635"/>
            <a:ext cx="651990" cy="776178"/>
          </a:xfrm>
          <a:prstGeom prst="rect">
            <a:avLst/>
          </a:prstGeom>
        </p:spPr>
      </p:pic>
    </p:spTree>
    <p:extLst>
      <p:ext uri="{BB962C8B-B14F-4D97-AF65-F5344CB8AC3E}">
        <p14:creationId xmlns:p14="http://schemas.microsoft.com/office/powerpoint/2010/main" val="2059360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C3E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a:solidFill>
                  <a:prstClr val="white"/>
                </a:solidFill>
              </a:rPr>
              <a:t>Hlavní část</a:t>
            </a:r>
            <a:endParaRPr lang="en-US" dirty="0"/>
          </a:p>
        </p:txBody>
      </p:sp>
      <p:grpSp>
        <p:nvGrpSpPr>
          <p:cNvPr id="15" name="Group 22"/>
          <p:cNvGrpSpPr/>
          <p:nvPr/>
        </p:nvGrpSpPr>
        <p:grpSpPr>
          <a:xfrm>
            <a:off x="1968500" y="5247952"/>
            <a:ext cx="8255000" cy="152400"/>
            <a:chOff x="1968500" y="5247952"/>
            <a:chExt cx="8255000" cy="152400"/>
          </a:xfrm>
        </p:grpSpPr>
        <p:cxnSp>
          <p:nvCxnSpPr>
            <p:cNvPr id="16" name="Straight Connector 23"/>
            <p:cNvCxnSpPr/>
            <p:nvPr/>
          </p:nvCxnSpPr>
          <p:spPr>
            <a:xfrm>
              <a:off x="1968500" y="5324152"/>
              <a:ext cx="8255000" cy="0"/>
            </a:xfrm>
            <a:prstGeom prst="line">
              <a:avLst/>
            </a:prstGeom>
            <a:noFill/>
            <a:ln w="9525" cap="flat" cmpd="sng" algn="ctr">
              <a:solidFill>
                <a:sysClr val="window" lastClr="FFFFFF">
                  <a:lumMod val="65000"/>
                </a:sysClr>
              </a:solidFill>
              <a:prstDash val="solid"/>
            </a:ln>
            <a:effectLst/>
          </p:spPr>
        </p:cxnSp>
        <p:grpSp>
          <p:nvGrpSpPr>
            <p:cNvPr id="17" name="Group 24"/>
            <p:cNvGrpSpPr/>
            <p:nvPr/>
          </p:nvGrpSpPr>
          <p:grpSpPr>
            <a:xfrm>
              <a:off x="5551456" y="5247952"/>
              <a:ext cx="1089089" cy="152400"/>
              <a:chOff x="5551456" y="5552752"/>
              <a:chExt cx="1089089" cy="152400"/>
            </a:xfrm>
          </p:grpSpPr>
          <p:sp>
            <p:nvSpPr>
              <p:cNvPr id="18" name="Rounded Rectangle 25"/>
              <p:cNvSpPr/>
              <p:nvPr/>
            </p:nvSpPr>
            <p:spPr>
              <a:xfrm>
                <a:off x="5551456" y="5552752"/>
                <a:ext cx="152400" cy="152400"/>
              </a:xfrm>
              <a:prstGeom prst="roundRect">
                <a:avLst/>
              </a:prstGeom>
              <a:solidFill>
                <a:schemeClr val="accent1"/>
              </a:solidFill>
              <a:ln w="25400"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9" name="Rounded Rectangle 26"/>
              <p:cNvSpPr/>
              <p:nvPr/>
            </p:nvSpPr>
            <p:spPr>
              <a:xfrm>
                <a:off x="5740993" y="5552752"/>
                <a:ext cx="152400" cy="152400"/>
              </a:xfrm>
              <a:prstGeom prst="roundRect">
                <a:avLst/>
              </a:prstGeom>
              <a:solidFill>
                <a:schemeClr val="accent2"/>
              </a:solidFill>
              <a:ln w="25400"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20" name="Rounded Rectangle 27"/>
              <p:cNvSpPr/>
              <p:nvPr/>
            </p:nvSpPr>
            <p:spPr>
              <a:xfrm>
                <a:off x="5926229" y="5552752"/>
                <a:ext cx="152400" cy="152400"/>
              </a:xfrm>
              <a:prstGeom prst="roundRect">
                <a:avLst/>
              </a:prstGeom>
              <a:solidFill>
                <a:schemeClr val="accent3"/>
              </a:solidFill>
              <a:ln w="25400"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21" name="Rounded Rectangle 28"/>
              <p:cNvSpPr/>
              <p:nvPr/>
            </p:nvSpPr>
            <p:spPr>
              <a:xfrm>
                <a:off x="6113372" y="5552752"/>
                <a:ext cx="152400" cy="152400"/>
              </a:xfrm>
              <a:prstGeom prst="roundRect">
                <a:avLst/>
              </a:prstGeom>
              <a:solidFill>
                <a:schemeClr val="accent4"/>
              </a:solidFill>
              <a:ln w="25400"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22" name="Rounded Rectangle 29"/>
              <p:cNvSpPr/>
              <p:nvPr/>
            </p:nvSpPr>
            <p:spPr>
              <a:xfrm>
                <a:off x="6302909" y="5552752"/>
                <a:ext cx="152400" cy="152400"/>
              </a:xfrm>
              <a:prstGeom prst="roundRect">
                <a:avLst/>
              </a:prstGeom>
              <a:solidFill>
                <a:schemeClr val="accent5"/>
              </a:solidFill>
              <a:ln w="25400"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32" name="Rounded Rectangle 30"/>
              <p:cNvSpPr/>
              <p:nvPr/>
            </p:nvSpPr>
            <p:spPr>
              <a:xfrm>
                <a:off x="6488145" y="5552752"/>
                <a:ext cx="152400" cy="152400"/>
              </a:xfrm>
              <a:prstGeom prst="roundRect">
                <a:avLst/>
              </a:prstGeom>
              <a:solidFill>
                <a:schemeClr val="accent6"/>
              </a:solidFill>
              <a:ln w="25400"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grpSp>
      </p:grpSp>
      <p:pic>
        <p:nvPicPr>
          <p:cNvPr id="4" name="Picture 3">
            <a:extLst>
              <a:ext uri="{FF2B5EF4-FFF2-40B4-BE49-F238E27FC236}">
                <a16:creationId xmlns:a16="http://schemas.microsoft.com/office/drawing/2014/main" id="{37A17CF7-12F6-2EE7-0DEC-1CAB1FA861AC}"/>
              </a:ext>
            </a:extLst>
          </p:cNvPr>
          <p:cNvPicPr>
            <a:picLocks noChangeAspect="1"/>
          </p:cNvPicPr>
          <p:nvPr/>
        </p:nvPicPr>
        <p:blipFill>
          <a:blip r:embed="rId2"/>
          <a:stretch>
            <a:fillRect/>
          </a:stretch>
        </p:blipFill>
        <p:spPr>
          <a:xfrm>
            <a:off x="133156" y="6093296"/>
            <a:ext cx="2781688" cy="638264"/>
          </a:xfrm>
          <a:prstGeom prst="rect">
            <a:avLst/>
          </a:prstGeom>
        </p:spPr>
      </p:pic>
    </p:spTree>
    <p:extLst>
      <p:ext uri="{BB962C8B-B14F-4D97-AF65-F5344CB8AC3E}">
        <p14:creationId xmlns:p14="http://schemas.microsoft.com/office/powerpoint/2010/main" val="2873207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ulka 1">
            <a:extLst>
              <a:ext uri="{FF2B5EF4-FFF2-40B4-BE49-F238E27FC236}">
                <a16:creationId xmlns:a16="http://schemas.microsoft.com/office/drawing/2014/main" id="{2FD9F4CF-4FE9-8EDA-1728-0BC992F15EEC}"/>
              </a:ext>
            </a:extLst>
          </p:cNvPr>
          <p:cNvGraphicFramePr>
            <a:graphicFrameLocks noGrp="1"/>
          </p:cNvGraphicFramePr>
          <p:nvPr>
            <p:extLst>
              <p:ext uri="{D42A27DB-BD31-4B8C-83A1-F6EECF244321}">
                <p14:modId xmlns:p14="http://schemas.microsoft.com/office/powerpoint/2010/main" val="3524026158"/>
              </p:ext>
            </p:extLst>
          </p:nvPr>
        </p:nvGraphicFramePr>
        <p:xfrm>
          <a:off x="313378" y="1893784"/>
          <a:ext cx="11359405" cy="4431344"/>
        </p:xfrm>
        <a:graphic>
          <a:graphicData uri="http://schemas.openxmlformats.org/drawingml/2006/table">
            <a:tbl>
              <a:tblPr/>
              <a:tblGrid>
                <a:gridCol w="4248472">
                  <a:extLst>
                    <a:ext uri="{9D8B030D-6E8A-4147-A177-3AD203B41FA5}">
                      <a16:colId xmlns:a16="http://schemas.microsoft.com/office/drawing/2014/main" val="1986763786"/>
                    </a:ext>
                  </a:extLst>
                </a:gridCol>
                <a:gridCol w="4368009">
                  <a:extLst>
                    <a:ext uri="{9D8B030D-6E8A-4147-A177-3AD203B41FA5}">
                      <a16:colId xmlns:a16="http://schemas.microsoft.com/office/drawing/2014/main" val="1283477260"/>
                    </a:ext>
                  </a:extLst>
                </a:gridCol>
                <a:gridCol w="685731">
                  <a:extLst>
                    <a:ext uri="{9D8B030D-6E8A-4147-A177-3AD203B41FA5}">
                      <a16:colId xmlns:a16="http://schemas.microsoft.com/office/drawing/2014/main" val="2894756490"/>
                    </a:ext>
                  </a:extLst>
                </a:gridCol>
                <a:gridCol w="685731">
                  <a:extLst>
                    <a:ext uri="{9D8B030D-6E8A-4147-A177-3AD203B41FA5}">
                      <a16:colId xmlns:a16="http://schemas.microsoft.com/office/drawing/2014/main" val="1700964301"/>
                    </a:ext>
                  </a:extLst>
                </a:gridCol>
                <a:gridCol w="685731">
                  <a:extLst>
                    <a:ext uri="{9D8B030D-6E8A-4147-A177-3AD203B41FA5}">
                      <a16:colId xmlns:a16="http://schemas.microsoft.com/office/drawing/2014/main" val="1117114120"/>
                    </a:ext>
                  </a:extLst>
                </a:gridCol>
                <a:gridCol w="685731">
                  <a:extLst>
                    <a:ext uri="{9D8B030D-6E8A-4147-A177-3AD203B41FA5}">
                      <a16:colId xmlns:a16="http://schemas.microsoft.com/office/drawing/2014/main" val="2461125772"/>
                    </a:ext>
                  </a:extLst>
                </a:gridCol>
              </a:tblGrid>
              <a:tr h="276959">
                <a:tc>
                  <a:txBody>
                    <a:bodyPr/>
                    <a:lstStyle/>
                    <a:p>
                      <a:pPr algn="ctr" fontAlgn="b"/>
                      <a:endParaRPr kumimoji="0" lang="en-US" sz="1100" b="0" i="0" u="none" strike="noStrike" kern="1200" cap="none" spc="0" normalizeH="0" baseline="0" noProof="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en-US" sz="1100" b="0" i="0" u="none" strike="noStrike" kern="1200" cap="none" spc="0" normalizeH="0" baseline="0" noProof="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0" i="0" u="none" strike="noStrike" dirty="0">
                          <a:effectLst/>
                          <a:latin typeface="+mj-lt"/>
                        </a:rPr>
                        <a:t>chlapec</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cs-CZ" sz="1000" b="0" i="0" u="none" strike="noStrike" dirty="0">
                          <a:effectLst/>
                          <a:latin typeface="+mj-lt"/>
                        </a:rPr>
                        <a:t>dívka</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cs-CZ" sz="1000" b="0" i="0" u="none" strike="noStrike" dirty="0">
                          <a:effectLst/>
                          <a:latin typeface="+mj-lt"/>
                        </a:rPr>
                        <a:t>12 - 15 let</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cs-CZ" sz="1000" b="0" i="0" u="none" strike="noStrike" dirty="0">
                          <a:effectLst/>
                          <a:latin typeface="+mj-lt"/>
                        </a:rPr>
                        <a:t>16 - 19 let</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766418058"/>
                  </a:ext>
                </a:extLst>
              </a:tr>
              <a:tr h="276959">
                <a:tc>
                  <a:txBody>
                    <a:bodyPr/>
                    <a:lstStyle/>
                    <a:p>
                      <a:pPr algn="r" fontAlgn="b"/>
                      <a:r>
                        <a:rPr lang="cs-CZ" sz="1000" b="0" i="0" u="none" strike="noStrike" dirty="0">
                          <a:effectLst/>
                          <a:latin typeface="Calibri Light" panose="020F0302020204030204" pitchFamily="34" charset="0"/>
                        </a:rPr>
                        <a:t>Pokud okolí podporuje lidi při hledání pomoci, je pro ně snazší o pomoc požádat.</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61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007082603"/>
                  </a:ext>
                </a:extLst>
              </a:tr>
              <a:tr h="276959">
                <a:tc>
                  <a:txBody>
                    <a:bodyPr/>
                    <a:lstStyle/>
                    <a:p>
                      <a:pPr algn="r" fontAlgn="b"/>
                      <a:r>
                        <a:rPr lang="cs-CZ" sz="1000" b="0" i="0" u="none" strike="noStrike" noProof="0" dirty="0">
                          <a:effectLst/>
                          <a:latin typeface="Calibri Light" panose="020F0302020204030204" pitchFamily="34" charset="0"/>
                        </a:rPr>
                        <a:t>Lidé by ocenili návod, jak si o pomoc říct nebo kde o ni požádat</a:t>
                      </a:r>
                      <a:r>
                        <a:rPr lang="cs-CZ" sz="1000" b="0" i="0" u="none" strike="noStrike" dirty="0">
                          <a:effectLst/>
                          <a:latin typeface="Calibri Light" panose="020F0302020204030204" pitchFamily="34" charset="0"/>
                        </a:rPr>
                        <a:t>.</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64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65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67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4218571015"/>
                  </a:ext>
                </a:extLst>
              </a:tr>
              <a:tr h="276959">
                <a:tc>
                  <a:txBody>
                    <a:bodyPr/>
                    <a:lstStyle/>
                    <a:p>
                      <a:pPr algn="r" fontAlgn="b"/>
                      <a:r>
                        <a:rPr lang="cs-CZ" sz="1000" b="0" i="0" u="none" strike="noStrike" dirty="0">
                          <a:effectLst/>
                          <a:latin typeface="Calibri Light" panose="020F0302020204030204" pitchFamily="34" charset="0"/>
                        </a:rPr>
                        <a:t>Úzkost nebo depresivní příznaky jsou často překážkou, proč vyhledat pomoc.</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60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67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58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971971722"/>
                  </a:ext>
                </a:extLst>
              </a:tr>
              <a:tr h="276959">
                <a:tc>
                  <a:txBody>
                    <a:bodyPr/>
                    <a:lstStyle/>
                    <a:p>
                      <a:pPr algn="r" fontAlgn="b"/>
                      <a:r>
                        <a:rPr lang="cs-CZ" sz="1000" b="0" i="0" u="none" strike="noStrike" dirty="0">
                          <a:effectLst/>
                          <a:latin typeface="Calibri Light" panose="020F0302020204030204" pitchFamily="34" charset="0"/>
                        </a:rPr>
                        <a:t>Služby v oblasti duševního zdraví v případě problémů pomohou.</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64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62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56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045307025"/>
                  </a:ext>
                </a:extLst>
              </a:tr>
              <a:tr h="276959">
                <a:tc>
                  <a:txBody>
                    <a:bodyPr/>
                    <a:lstStyle/>
                    <a:p>
                      <a:pPr algn="r" fontAlgn="b"/>
                      <a:r>
                        <a:rPr lang="cs-CZ" sz="1000" b="0" i="0" u="none" strike="noStrike" dirty="0">
                          <a:effectLst/>
                          <a:latin typeface="Calibri Light" panose="020F0302020204030204" pitchFamily="34" charset="0"/>
                        </a:rPr>
                        <a:t>Pokud má člověk znalosti týkající se duševního zdraví, je snazší vyhledat pomoc.</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60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64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58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461081729"/>
                  </a:ext>
                </a:extLst>
              </a:tr>
              <a:tr h="276959">
                <a:tc>
                  <a:txBody>
                    <a:bodyPr/>
                    <a:lstStyle/>
                    <a:p>
                      <a:pPr algn="r" fontAlgn="b"/>
                      <a:r>
                        <a:rPr lang="cs-CZ" sz="1000" b="0" i="0" u="none" strike="noStrike" dirty="0">
                          <a:effectLst/>
                          <a:latin typeface="Calibri Light" panose="020F0302020204030204" pitchFamily="34" charset="0"/>
                        </a:rPr>
                        <a:t>Lidé si chtějí své obtíže vyřešit sami.</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54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56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63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222078642"/>
                  </a:ext>
                </a:extLst>
              </a:tr>
              <a:tr h="276959">
                <a:tc>
                  <a:txBody>
                    <a:bodyPr/>
                    <a:lstStyle/>
                    <a:p>
                      <a:pPr algn="r" fontAlgn="b"/>
                      <a:r>
                        <a:rPr lang="cs-CZ" sz="1000" b="0" i="0" u="none" strike="noStrike" dirty="0">
                          <a:effectLst/>
                          <a:latin typeface="Calibri Light" panose="020F0302020204030204" pitchFamily="34" charset="0"/>
                        </a:rPr>
                        <a:t>Není jasné, jak o obtížích mluvit.</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54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54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987560467"/>
                  </a:ext>
                </a:extLst>
              </a:tr>
              <a:tr h="276959">
                <a:tc>
                  <a:txBody>
                    <a:bodyPr/>
                    <a:lstStyle/>
                    <a:p>
                      <a:pPr algn="r" fontAlgn="b"/>
                      <a:r>
                        <a:rPr lang="cs-CZ" sz="1000" b="0" i="0" u="none" strike="noStrike" dirty="0">
                          <a:effectLst/>
                          <a:latin typeface="Calibri Light" panose="020F0302020204030204" pitchFamily="34" charset="0"/>
                        </a:rPr>
                        <a:t>Lidé jsou ochotnější vyhledat pomoc, pokud do toho nejsou nuceni někým jiným.</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54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56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56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55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315437707"/>
                  </a:ext>
                </a:extLst>
              </a:tr>
              <a:tr h="276959">
                <a:tc>
                  <a:txBody>
                    <a:bodyPr/>
                    <a:lstStyle/>
                    <a:p>
                      <a:pPr algn="r" fontAlgn="b"/>
                      <a:r>
                        <a:rPr lang="cs-CZ" sz="1000" b="0" i="0" u="none" strike="noStrike" dirty="0">
                          <a:effectLst/>
                          <a:latin typeface="Calibri Light" panose="020F0302020204030204" pitchFamily="34" charset="0"/>
                        </a:rPr>
                        <a:t>Lepší je mluvit o obtížích s blízkými než hledat pomoc u odborníka/</a:t>
                      </a:r>
                      <a:r>
                        <a:rPr lang="cs-CZ" sz="1000" b="0" i="0" u="none" strike="noStrike" dirty="0" err="1">
                          <a:effectLst/>
                          <a:latin typeface="Calibri Light" panose="020F0302020204030204" pitchFamily="34" charset="0"/>
                        </a:rPr>
                        <a:t>ice</a:t>
                      </a:r>
                      <a:r>
                        <a:rPr lang="cs-CZ" sz="1000" b="0" i="0" u="none" strike="noStrike" dirty="0">
                          <a:effectLst/>
                          <a:latin typeface="Calibri Light" panose="020F0302020204030204" pitchFamily="34" charset="0"/>
                        </a:rPr>
                        <a:t>.</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53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47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55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45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25712784"/>
                  </a:ext>
                </a:extLst>
              </a:tr>
              <a:tr h="276959">
                <a:tc>
                  <a:txBody>
                    <a:bodyPr/>
                    <a:lstStyle/>
                    <a:p>
                      <a:pPr algn="r" fontAlgn="b"/>
                      <a:r>
                        <a:rPr lang="cs-CZ" sz="1000" b="0" i="0" u="none" strike="noStrike" dirty="0">
                          <a:effectLst/>
                          <a:latin typeface="Calibri Light" panose="020F0302020204030204" pitchFamily="34" charset="0"/>
                        </a:rPr>
                        <a:t>Není jasné, co je závažné a co ne.</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52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47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45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54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215042313"/>
                  </a:ext>
                </a:extLst>
              </a:tr>
              <a:tr h="276959">
                <a:tc>
                  <a:txBody>
                    <a:bodyPr/>
                    <a:lstStyle/>
                    <a:p>
                      <a:pPr algn="r" fontAlgn="b"/>
                      <a:r>
                        <a:rPr lang="cs-CZ" sz="1000" b="0" i="0" u="none" strike="noStrike" dirty="0">
                          <a:effectLst/>
                          <a:latin typeface="Calibri Light" panose="020F0302020204030204" pitchFamily="34" charset="0"/>
                        </a:rPr>
                        <a:t>Není jasné, kde hledat pomoc a na koho se v případě obtíží obrátit.</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40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40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39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640212683"/>
                  </a:ext>
                </a:extLst>
              </a:tr>
              <a:tr h="276959">
                <a:tc>
                  <a:txBody>
                    <a:bodyPr/>
                    <a:lstStyle/>
                    <a:p>
                      <a:pPr algn="r" fontAlgn="b"/>
                      <a:r>
                        <a:rPr lang="cs-CZ" sz="1000" b="0" i="0" u="none" strike="noStrike" dirty="0">
                          <a:effectLst/>
                          <a:latin typeface="Calibri Light" panose="020F0302020204030204" pitchFamily="34" charset="0"/>
                        </a:rPr>
                        <a:t>Vyhledat pomoc je zavazující.</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38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28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33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082074615"/>
                  </a:ext>
                </a:extLst>
              </a:tr>
              <a:tr h="276959">
                <a:tc>
                  <a:txBody>
                    <a:bodyPr/>
                    <a:lstStyle/>
                    <a:p>
                      <a:pPr algn="r" fontAlgn="b"/>
                      <a:r>
                        <a:rPr lang="cs-CZ" sz="1000" b="0" i="0" u="none" strike="noStrike" dirty="0">
                          <a:effectLst/>
                          <a:latin typeface="Calibri Light" panose="020F0302020204030204" pitchFamily="34" charset="0"/>
                        </a:rPr>
                        <a:t>Pomoc je nutná pouze v případě závažných obtíží.</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33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23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360214169"/>
                  </a:ext>
                </a:extLst>
              </a:tr>
              <a:tr h="276959">
                <a:tc>
                  <a:txBody>
                    <a:bodyPr/>
                    <a:lstStyle/>
                    <a:p>
                      <a:pPr algn="r" fontAlgn="b"/>
                      <a:r>
                        <a:rPr lang="cs-CZ" sz="1000" b="0" i="0" u="none" strike="noStrike" dirty="0">
                          <a:effectLst/>
                          <a:latin typeface="Calibri Light" panose="020F0302020204030204" pitchFamily="34" charset="0"/>
                        </a:rPr>
                        <a:t>Problémy často nejsou tak závažné, aby bylo nutné se někomu svěřit.</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24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3536283042"/>
                  </a:ext>
                </a:extLst>
              </a:tr>
              <a:tr h="276959">
                <a:tc>
                  <a:txBody>
                    <a:bodyPr/>
                    <a:lstStyle/>
                    <a:p>
                      <a:pPr algn="r" fontAlgn="b"/>
                      <a:r>
                        <a:rPr lang="cs-CZ" sz="1000" b="0" i="0" u="none" strike="noStrike" dirty="0">
                          <a:effectLst/>
                          <a:latin typeface="Calibri Light" panose="020F0302020204030204" pitchFamily="34" charset="0"/>
                        </a:rPr>
                        <a:t>Problémy se zlepší samy od sebe.</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15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18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20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3592075948"/>
                  </a:ext>
                </a:extLst>
              </a:tr>
            </a:tbl>
          </a:graphicData>
        </a:graphic>
      </p:graphicFrame>
      <p:graphicFrame>
        <p:nvGraphicFramePr>
          <p:cNvPr id="6" name="Chart 5">
            <a:extLst>
              <a:ext uri="{FF2B5EF4-FFF2-40B4-BE49-F238E27FC236}">
                <a16:creationId xmlns:a16="http://schemas.microsoft.com/office/drawing/2014/main" id="{502982A0-4EAD-C6FB-91B8-41B33070199C}"/>
              </a:ext>
            </a:extLst>
          </p:cNvPr>
          <p:cNvGraphicFramePr/>
          <p:nvPr>
            <p:extLst>
              <p:ext uri="{D42A27DB-BD31-4B8C-83A1-F6EECF244321}">
                <p14:modId xmlns:p14="http://schemas.microsoft.com/office/powerpoint/2010/main" val="111485544"/>
              </p:ext>
            </p:extLst>
          </p:nvPr>
        </p:nvGraphicFramePr>
        <p:xfrm>
          <a:off x="4583832" y="2121792"/>
          <a:ext cx="4439815" cy="4214960"/>
        </p:xfrm>
        <a:graphic>
          <a:graphicData uri="http://schemas.openxmlformats.org/drawingml/2006/chart">
            <c:chart xmlns:c="http://schemas.openxmlformats.org/drawingml/2006/chart" xmlns:r="http://schemas.openxmlformats.org/officeDocument/2006/relationships" r:id="rId3"/>
          </a:graphicData>
        </a:graphic>
      </p:graphicFrame>
      <p:sp>
        <p:nvSpPr>
          <p:cNvPr id="22" name="Nadpis 1"/>
          <p:cNvSpPr txBox="1">
            <a:spLocks/>
          </p:cNvSpPr>
          <p:nvPr/>
        </p:nvSpPr>
        <p:spPr>
          <a:xfrm>
            <a:off x="407369" y="44624"/>
            <a:ext cx="11377264" cy="872331"/>
          </a:xfrm>
          <a:prstGeom prst="rect">
            <a:avLst/>
          </a:prstGeom>
        </p:spPr>
        <p:txBody>
          <a:bodyPr vert="horz" lIns="91438" tIns="45719" rIns="91438" bIns="45719" rtlCol="0" anchor="ctr">
            <a:noAutofit/>
          </a:bodyPr>
          <a:lstStyle>
            <a:lvl1pPr algn="l" defTabSz="914400" rtl="0" eaLnBrk="1" latinLnBrk="0" hangingPunct="1">
              <a:lnSpc>
                <a:spcPct val="100000"/>
              </a:lnSpc>
              <a:spcBef>
                <a:spcPct val="0"/>
              </a:spcBef>
              <a:buNone/>
              <a:defRPr sz="3000" b="1" i="0" kern="1200">
                <a:solidFill>
                  <a:srgbClr val="5C5F63"/>
                </a:solidFill>
                <a:latin typeface="Arial"/>
                <a:ea typeface="+mj-ea"/>
                <a:cs typeface="Aria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4400" b="0" i="0" u="none" strike="noStrike" kern="1200" cap="none" spc="0" normalizeH="0" baseline="0" noProof="0" dirty="0">
                <a:ln>
                  <a:noFill/>
                </a:ln>
                <a:solidFill>
                  <a:srgbClr val="5C5F63"/>
                </a:solidFill>
                <a:effectLst/>
                <a:uLnTx/>
                <a:uFillTx/>
                <a:latin typeface="Calibri Light" panose="020F0302020204030204"/>
                <a:ea typeface="+mj-ea"/>
                <a:cs typeface="Calibri Light" panose="020F0302020204030204" pitchFamily="34" charset="0"/>
              </a:rPr>
              <a:t>Individuální faktory: </a:t>
            </a:r>
            <a:r>
              <a:rPr kumimoji="0" lang="cs-CZ" b="0" i="0" u="none" strike="noStrike" kern="1200" cap="none" spc="0" normalizeH="0" baseline="0" noProof="0" dirty="0">
                <a:ln>
                  <a:noFill/>
                </a:ln>
                <a:solidFill>
                  <a:srgbClr val="5C5F63"/>
                </a:solidFill>
                <a:effectLst/>
                <a:uLnTx/>
                <a:uFillTx/>
                <a:latin typeface="Calibri Light" panose="020F0302020204030204"/>
                <a:ea typeface="+mj-ea"/>
                <a:cs typeface="Calibri Light" panose="020F0302020204030204" pitchFamily="34" charset="0"/>
              </a:rPr>
              <a:t>Jak respondent vnímá vyhledávání pomoci</a:t>
            </a:r>
          </a:p>
        </p:txBody>
      </p:sp>
      <p:sp>
        <p:nvSpPr>
          <p:cNvPr id="10" name="TextovéPole 2">
            <a:extLst>
              <a:ext uri="{FF2B5EF4-FFF2-40B4-BE49-F238E27FC236}">
                <a16:creationId xmlns:a16="http://schemas.microsoft.com/office/drawing/2014/main" id="{CCA649F5-DC91-9D30-FA03-793E42E00BB7}"/>
              </a:ext>
            </a:extLst>
          </p:cNvPr>
          <p:cNvSpPr txBox="1"/>
          <p:nvPr/>
        </p:nvSpPr>
        <p:spPr>
          <a:xfrm>
            <a:off x="2621758" y="6488668"/>
            <a:ext cx="9145016" cy="369332"/>
          </a:xfrm>
          <a:prstGeom prst="rect">
            <a:avLst/>
          </a:prstGeom>
          <a:noFill/>
        </p:spPr>
        <p:txBody>
          <a:bodyPr wrap="square" rtlCol="0">
            <a:spAutoFit/>
          </a:bodyPr>
          <a:lstStyle/>
          <a:p>
            <a:r>
              <a:rPr lang="pt-BR" sz="900" i="1" dirty="0">
                <a:solidFill>
                  <a:schemeClr val="tx1">
                    <a:lumMod val="65000"/>
                    <a:lumOff val="35000"/>
                  </a:schemeClr>
                </a:solidFill>
                <a:latin typeface="+mj-lt"/>
              </a:rPr>
              <a:t>H1. Jak vnímáš vyhledání pomoci v případě duševních obtíží u mladých lidí?</a:t>
            </a:r>
          </a:p>
          <a:p>
            <a:r>
              <a:rPr lang="pt-BR" sz="900" i="1" dirty="0">
                <a:solidFill>
                  <a:schemeClr val="tx1">
                    <a:lumMod val="65000"/>
                    <a:lumOff val="35000"/>
                  </a:schemeClr>
                </a:solidFill>
                <a:latin typeface="+mj-lt"/>
              </a:rPr>
              <a:t>Uveď, do jaké míry souhlasíš s následujícími výroky.</a:t>
            </a:r>
          </a:p>
        </p:txBody>
      </p:sp>
      <p:sp>
        <p:nvSpPr>
          <p:cNvPr id="5" name="Content Placeholder 3">
            <a:extLst>
              <a:ext uri="{FF2B5EF4-FFF2-40B4-BE49-F238E27FC236}">
                <a16:creationId xmlns:a16="http://schemas.microsoft.com/office/drawing/2014/main" id="{0DBE1901-8970-132E-12D9-F35FEA4E5504}"/>
              </a:ext>
            </a:extLst>
          </p:cNvPr>
          <p:cNvSpPr txBox="1">
            <a:spLocks/>
          </p:cNvSpPr>
          <p:nvPr/>
        </p:nvSpPr>
        <p:spPr>
          <a:xfrm>
            <a:off x="587984" y="908720"/>
            <a:ext cx="11084799" cy="688576"/>
          </a:xfrm>
          <a:prstGeom prst="rect">
            <a:avLst/>
          </a:prstGeom>
          <a:solidFill>
            <a:sysClr val="window" lastClr="FFFFFF"/>
          </a:solidFill>
        </p:spPr>
        <p:txBody>
          <a:bodyPr anchor="ctr"/>
          <a:lstStyle>
            <a:lvl1pPr marL="180975" indent="-180975" algn="l" defTabSz="914400" rtl="0" eaLnBrk="1" latinLnBrk="0" hangingPunct="1">
              <a:spcBef>
                <a:spcPts val="600"/>
              </a:spcBef>
              <a:spcAft>
                <a:spcPts val="600"/>
              </a:spcAft>
              <a:buClr>
                <a:schemeClr val="accent1"/>
              </a:buClr>
              <a:buFont typeface="Arial" pitchFamily="34" charset="0"/>
              <a:buChar char="•"/>
              <a:defRPr sz="1800" kern="1200">
                <a:solidFill>
                  <a:schemeClr val="tx1"/>
                </a:solidFill>
                <a:latin typeface="+mn-lt"/>
                <a:ea typeface="+mn-ea"/>
                <a:cs typeface="Arial" pitchFamily="34" charset="0"/>
              </a:defRPr>
            </a:lvl1pPr>
            <a:lvl2pPr marL="447675" indent="-180975"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mn-lt"/>
                <a:ea typeface="+mn-ea"/>
                <a:cs typeface="Arial" pitchFamily="34" charset="0"/>
              </a:defRPr>
            </a:lvl2pPr>
            <a:lvl3pPr marL="714375" indent="-171450"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mn-lt"/>
                <a:ea typeface="+mn-ea"/>
                <a:cs typeface="Arial" pitchFamily="34" charset="0"/>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tx1"/>
                </a:solidFill>
                <a:latin typeface="+mn-lt"/>
                <a:ea typeface="+mn-ea"/>
                <a:cs typeface="Arial" pitchFamily="34" charset="0"/>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hangingPunct="0">
              <a:lnSpc>
                <a:spcPct val="90000"/>
              </a:lnSpc>
              <a:spcBef>
                <a:spcPct val="25000"/>
              </a:spcBef>
              <a:spcAft>
                <a:spcPct val="0"/>
              </a:spcAft>
              <a:buClr>
                <a:srgbClr val="FFFFFF">
                  <a:lumMod val="65000"/>
                </a:srgbClr>
              </a:buClr>
              <a:buSzPct val="100000"/>
              <a:buNone/>
              <a:tabLst>
                <a:tab pos="6815138" algn="r"/>
              </a:tabLst>
              <a:defRPr/>
            </a:pPr>
            <a:r>
              <a:rPr lang="cs-CZ" sz="1400" dirty="0">
                <a:solidFill>
                  <a:srgbClr val="E7E6E6">
                    <a:lumMod val="50000"/>
                  </a:srgbClr>
                </a:solidFill>
                <a:latin typeface="Calibri Light" panose="020F0302020204030204"/>
              </a:rPr>
              <a:t>Výsledky naznačují, že děti neberou duševní potíže na lehkou váhu a vyhledání odborné pomoci v těchto případech považují za přínosné. U starších dětí je tento postoj ještě výraznější. Podle dětí je snazší vyhledat pomoc, když má člověk podporu ostatních a dostatek informací, naproti tomu úzkost a deprese vyhledání pomoci ztěžují. Dívky a starší dospívající jsou poněkud více nakloněni myslet si, že lidé chtějí vyřešit své problémy sami a nepovažují za jasné, jak mluvit o problémech s ostatními. </a:t>
            </a:r>
          </a:p>
        </p:txBody>
      </p:sp>
      <p:sp>
        <p:nvSpPr>
          <p:cNvPr id="7" name="Obdélník 9">
            <a:extLst>
              <a:ext uri="{FF2B5EF4-FFF2-40B4-BE49-F238E27FC236}">
                <a16:creationId xmlns:a16="http://schemas.microsoft.com/office/drawing/2014/main" id="{62078C1E-7C5D-C88E-337F-F529539F32CE}"/>
              </a:ext>
            </a:extLst>
          </p:cNvPr>
          <p:cNvSpPr/>
          <p:nvPr/>
        </p:nvSpPr>
        <p:spPr>
          <a:xfrm>
            <a:off x="313378" y="1837761"/>
            <a:ext cx="4223770" cy="293306"/>
          </a:xfrm>
          <a:prstGeom prst="roundRect">
            <a:avLst/>
          </a:prstGeom>
          <a:solidFill>
            <a:srgbClr val="6C488E"/>
          </a:solidFill>
          <a:ln w="12700" cap="flat" cmpd="sng" algn="ctr">
            <a:noFill/>
            <a:prstDash val="solid"/>
            <a:miter lim="800000"/>
          </a:ln>
          <a:effectLst>
            <a:outerShdw blurRad="50800" dist="38100" dir="2700000" algn="tl" rotWithShape="0">
              <a:prstClr val="black">
                <a:alpha val="40000"/>
              </a:prstClr>
            </a:outerShdw>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Vnímání vyhledávání pomoci v případě duševních obtíží</a:t>
            </a:r>
          </a:p>
        </p:txBody>
      </p:sp>
      <p:sp>
        <p:nvSpPr>
          <p:cNvPr id="2" name="TextovéPole 1">
            <a:extLst>
              <a:ext uri="{FF2B5EF4-FFF2-40B4-BE49-F238E27FC236}">
                <a16:creationId xmlns:a16="http://schemas.microsoft.com/office/drawing/2014/main" id="{36B55E1A-802E-C455-5469-FB2301F976F8}"/>
              </a:ext>
            </a:extLst>
          </p:cNvPr>
          <p:cNvSpPr txBox="1"/>
          <p:nvPr/>
        </p:nvSpPr>
        <p:spPr>
          <a:xfrm>
            <a:off x="4882562" y="1909168"/>
            <a:ext cx="1253869" cy="246221"/>
          </a:xfrm>
          <a:prstGeom prst="rect">
            <a:avLst/>
          </a:prstGeom>
          <a:noFill/>
        </p:spPr>
        <p:txBody>
          <a:bodyPr wrap="none" rtlCol="0">
            <a:spAutoFit/>
          </a:bodyPr>
          <a:lstStyle/>
          <a:p>
            <a:r>
              <a:rPr lang="cs-CZ" sz="1000" dirty="0">
                <a:latin typeface="+mj-lt"/>
              </a:rPr>
              <a:t>Rozhodně souhlasím</a:t>
            </a:r>
          </a:p>
        </p:txBody>
      </p:sp>
      <p:sp>
        <p:nvSpPr>
          <p:cNvPr id="3" name="TextovéPole 2">
            <a:extLst>
              <a:ext uri="{FF2B5EF4-FFF2-40B4-BE49-F238E27FC236}">
                <a16:creationId xmlns:a16="http://schemas.microsoft.com/office/drawing/2014/main" id="{0FB2F7E4-038D-87C7-530D-75F9960CB7ED}"/>
              </a:ext>
            </a:extLst>
          </p:cNvPr>
          <p:cNvSpPr txBox="1"/>
          <p:nvPr/>
        </p:nvSpPr>
        <p:spPr>
          <a:xfrm>
            <a:off x="6279299" y="1916912"/>
            <a:ext cx="1002197" cy="246221"/>
          </a:xfrm>
          <a:prstGeom prst="rect">
            <a:avLst/>
          </a:prstGeom>
          <a:noFill/>
        </p:spPr>
        <p:txBody>
          <a:bodyPr wrap="none" rtlCol="0">
            <a:spAutoFit/>
          </a:bodyPr>
          <a:lstStyle/>
          <a:p>
            <a:r>
              <a:rPr lang="cs-CZ" sz="1000" dirty="0">
                <a:latin typeface="+mj-lt"/>
              </a:rPr>
              <a:t>Spíše souhlasím</a:t>
            </a:r>
          </a:p>
        </p:txBody>
      </p:sp>
      <p:sp>
        <p:nvSpPr>
          <p:cNvPr id="4" name="Obdélník 3">
            <a:extLst>
              <a:ext uri="{FF2B5EF4-FFF2-40B4-BE49-F238E27FC236}">
                <a16:creationId xmlns:a16="http://schemas.microsoft.com/office/drawing/2014/main" id="{A3FAD195-F71C-CC35-31A9-AE96F18ACB78}"/>
              </a:ext>
            </a:extLst>
          </p:cNvPr>
          <p:cNvSpPr/>
          <p:nvPr/>
        </p:nvSpPr>
        <p:spPr>
          <a:xfrm>
            <a:off x="4844432" y="1996848"/>
            <a:ext cx="72008" cy="72000"/>
          </a:xfrm>
          <a:prstGeom prst="rect">
            <a:avLst/>
          </a:prstGeom>
          <a:solidFill>
            <a:srgbClr val="6C488E"/>
          </a:solidFill>
          <a:ln>
            <a:solidFill>
              <a:srgbClr val="6C4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a:extLst>
              <a:ext uri="{FF2B5EF4-FFF2-40B4-BE49-F238E27FC236}">
                <a16:creationId xmlns:a16="http://schemas.microsoft.com/office/drawing/2014/main" id="{D9FEFF01-0C92-6587-83F2-6CB022DE85E3}"/>
              </a:ext>
            </a:extLst>
          </p:cNvPr>
          <p:cNvSpPr/>
          <p:nvPr/>
        </p:nvSpPr>
        <p:spPr>
          <a:xfrm>
            <a:off x="6240016" y="2007128"/>
            <a:ext cx="72008" cy="7200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11">
            <a:extLst>
              <a:ext uri="{FF2B5EF4-FFF2-40B4-BE49-F238E27FC236}">
                <a16:creationId xmlns:a16="http://schemas.microsoft.com/office/drawing/2014/main" id="{E95ED6EF-5FF7-7DC2-69B6-1725C5A2B85C}"/>
              </a:ext>
            </a:extLst>
          </p:cNvPr>
          <p:cNvSpPr txBox="1"/>
          <p:nvPr/>
        </p:nvSpPr>
        <p:spPr>
          <a:xfrm>
            <a:off x="7468894" y="1907072"/>
            <a:ext cx="381836" cy="246221"/>
          </a:xfrm>
          <a:prstGeom prst="rect">
            <a:avLst/>
          </a:prstGeom>
          <a:noFill/>
        </p:spPr>
        <p:txBody>
          <a:bodyPr wrap="none" rtlCol="0">
            <a:spAutoFit/>
          </a:bodyPr>
          <a:lstStyle/>
          <a:p>
            <a:r>
              <a:rPr lang="cs-CZ" sz="1000" dirty="0">
                <a:latin typeface="+mj-lt"/>
              </a:rPr>
              <a:t>T2B</a:t>
            </a:r>
          </a:p>
        </p:txBody>
      </p:sp>
    </p:spTree>
    <p:extLst>
      <p:ext uri="{BB962C8B-B14F-4D97-AF65-F5344CB8AC3E}">
        <p14:creationId xmlns:p14="http://schemas.microsoft.com/office/powerpoint/2010/main" val="1835557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ulka 1">
            <a:extLst>
              <a:ext uri="{FF2B5EF4-FFF2-40B4-BE49-F238E27FC236}">
                <a16:creationId xmlns:a16="http://schemas.microsoft.com/office/drawing/2014/main" id="{2FD9F4CF-4FE9-8EDA-1728-0BC992F15EEC}"/>
              </a:ext>
            </a:extLst>
          </p:cNvPr>
          <p:cNvGraphicFramePr>
            <a:graphicFrameLocks noGrp="1"/>
          </p:cNvGraphicFramePr>
          <p:nvPr>
            <p:extLst>
              <p:ext uri="{D42A27DB-BD31-4B8C-83A1-F6EECF244321}">
                <p14:modId xmlns:p14="http://schemas.microsoft.com/office/powerpoint/2010/main" val="1833823598"/>
              </p:ext>
            </p:extLst>
          </p:nvPr>
        </p:nvGraphicFramePr>
        <p:xfrm>
          <a:off x="313378" y="1625382"/>
          <a:ext cx="11359405" cy="4971970"/>
        </p:xfrm>
        <a:graphic>
          <a:graphicData uri="http://schemas.openxmlformats.org/drawingml/2006/table">
            <a:tbl>
              <a:tblPr/>
              <a:tblGrid>
                <a:gridCol w="4248472">
                  <a:extLst>
                    <a:ext uri="{9D8B030D-6E8A-4147-A177-3AD203B41FA5}">
                      <a16:colId xmlns:a16="http://schemas.microsoft.com/office/drawing/2014/main" val="1986763786"/>
                    </a:ext>
                  </a:extLst>
                </a:gridCol>
                <a:gridCol w="4368009">
                  <a:extLst>
                    <a:ext uri="{9D8B030D-6E8A-4147-A177-3AD203B41FA5}">
                      <a16:colId xmlns:a16="http://schemas.microsoft.com/office/drawing/2014/main" val="1283477260"/>
                    </a:ext>
                  </a:extLst>
                </a:gridCol>
                <a:gridCol w="685731">
                  <a:extLst>
                    <a:ext uri="{9D8B030D-6E8A-4147-A177-3AD203B41FA5}">
                      <a16:colId xmlns:a16="http://schemas.microsoft.com/office/drawing/2014/main" val="2894756490"/>
                    </a:ext>
                  </a:extLst>
                </a:gridCol>
                <a:gridCol w="685731">
                  <a:extLst>
                    <a:ext uri="{9D8B030D-6E8A-4147-A177-3AD203B41FA5}">
                      <a16:colId xmlns:a16="http://schemas.microsoft.com/office/drawing/2014/main" val="1700964301"/>
                    </a:ext>
                  </a:extLst>
                </a:gridCol>
                <a:gridCol w="685731">
                  <a:extLst>
                    <a:ext uri="{9D8B030D-6E8A-4147-A177-3AD203B41FA5}">
                      <a16:colId xmlns:a16="http://schemas.microsoft.com/office/drawing/2014/main" val="1117114120"/>
                    </a:ext>
                  </a:extLst>
                </a:gridCol>
                <a:gridCol w="685731">
                  <a:extLst>
                    <a:ext uri="{9D8B030D-6E8A-4147-A177-3AD203B41FA5}">
                      <a16:colId xmlns:a16="http://schemas.microsoft.com/office/drawing/2014/main" val="2461125772"/>
                    </a:ext>
                  </a:extLst>
                </a:gridCol>
              </a:tblGrid>
              <a:tr h="257095">
                <a:tc>
                  <a:txBody>
                    <a:bodyPr/>
                    <a:lstStyle/>
                    <a:p>
                      <a:pPr algn="ctr" fontAlgn="b"/>
                      <a:endParaRPr kumimoji="0" lang="en-US" sz="1100" b="0" i="0" u="none" strike="noStrike" kern="1200" cap="none" spc="0" normalizeH="0" baseline="0" noProof="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en-US" sz="1100" b="0" i="0" u="none" strike="noStrike" kern="1200" cap="none" spc="0" normalizeH="0" baseline="0" noProof="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0" i="0" u="none" strike="noStrike" dirty="0">
                          <a:effectLst/>
                          <a:latin typeface="+mj-lt"/>
                        </a:rPr>
                        <a:t>chlapec</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cs-CZ" sz="1000" b="0" i="0" u="none" strike="noStrike" dirty="0">
                          <a:effectLst/>
                          <a:latin typeface="+mj-lt"/>
                        </a:rPr>
                        <a:t>dívka</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cs-CZ" sz="1000" b="0" i="0" u="none" strike="noStrike" dirty="0">
                          <a:effectLst/>
                          <a:latin typeface="+mj-lt"/>
                        </a:rPr>
                        <a:t>12 - 15 let</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cs-CZ" sz="1000" b="0" i="0" u="none" strike="noStrike" dirty="0">
                          <a:effectLst/>
                          <a:latin typeface="+mj-lt"/>
                        </a:rPr>
                        <a:t>16 - 19 let</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766418058"/>
                  </a:ext>
                </a:extLst>
              </a:tr>
              <a:tr h="314325">
                <a:tc>
                  <a:txBody>
                    <a:bodyPr/>
                    <a:lstStyle/>
                    <a:p>
                      <a:pPr algn="r" fontAlgn="b"/>
                      <a:r>
                        <a:rPr lang="cs-CZ" sz="1000" b="0" i="0" u="none" strike="noStrike" dirty="0">
                          <a:effectLst/>
                          <a:latin typeface="Calibri Light" panose="020F0302020204030204" pitchFamily="34" charset="0"/>
                        </a:rPr>
                        <a:t>U každého z nás se mohou objevit duševní obtíže.</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84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86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007082603"/>
                  </a:ext>
                </a:extLst>
              </a:tr>
              <a:tr h="314325">
                <a:tc>
                  <a:txBody>
                    <a:bodyPr/>
                    <a:lstStyle/>
                    <a:p>
                      <a:pPr algn="r" fontAlgn="b"/>
                      <a:r>
                        <a:rPr lang="cs-CZ" sz="1000" b="0" i="0" u="none" strike="noStrike">
                          <a:effectLst/>
                          <a:latin typeface="Calibri Light" panose="020F0302020204030204" pitchFamily="34" charset="0"/>
                        </a:rPr>
                        <a:t>Lidé se stydí říct si o pomoc.</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85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82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4218571015"/>
                  </a:ext>
                </a:extLst>
              </a:tr>
              <a:tr h="314325">
                <a:tc>
                  <a:txBody>
                    <a:bodyPr/>
                    <a:lstStyle/>
                    <a:p>
                      <a:pPr algn="r" fontAlgn="b"/>
                      <a:r>
                        <a:rPr lang="cs-CZ" sz="1000" b="0" i="0" u="none" strike="noStrike" dirty="0">
                          <a:effectLst/>
                          <a:latin typeface="Calibri Light" panose="020F0302020204030204" pitchFamily="34" charset="0"/>
                        </a:rPr>
                        <a:t>Nikdo nemá právo vylučovat lidi s duševními obtížemi ze společnosti.</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72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78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71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79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971971722"/>
                  </a:ext>
                </a:extLst>
              </a:tr>
              <a:tr h="314325">
                <a:tc>
                  <a:txBody>
                    <a:bodyPr/>
                    <a:lstStyle/>
                    <a:p>
                      <a:pPr algn="r" fontAlgn="b"/>
                      <a:r>
                        <a:rPr lang="cs-CZ" sz="1000" b="0" i="0" u="none" strike="noStrike">
                          <a:effectLst/>
                          <a:latin typeface="Calibri Light" panose="020F0302020204030204" pitchFamily="34" charset="0"/>
                        </a:rPr>
                        <a:t>Lidé se bojí vyhledat pomoc kvůli tomu, co si ostatní o duševních obtížích myslí.</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77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3045307025"/>
                  </a:ext>
                </a:extLst>
              </a:tr>
              <a:tr h="314325">
                <a:tc>
                  <a:txBody>
                    <a:bodyPr/>
                    <a:lstStyle/>
                    <a:p>
                      <a:pPr algn="r" fontAlgn="b"/>
                      <a:r>
                        <a:rPr lang="cs-CZ" sz="1000" b="0" i="0" u="none" strike="noStrike" dirty="0">
                          <a:effectLst/>
                          <a:latin typeface="Calibri Light" panose="020F0302020204030204" pitchFamily="34" charset="0"/>
                        </a:rPr>
                        <a:t>Lidé se obávají negativních reakcí a odmítání od svého okolí, když si řeknou o pomoc.</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66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74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80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461081729"/>
                  </a:ext>
                </a:extLst>
              </a:tr>
              <a:tr h="314325">
                <a:tc>
                  <a:txBody>
                    <a:bodyPr/>
                    <a:lstStyle/>
                    <a:p>
                      <a:pPr algn="r" fontAlgn="b"/>
                      <a:r>
                        <a:rPr lang="cs-CZ" sz="1000" b="0" i="0" u="none" strike="noStrike" dirty="0">
                          <a:effectLst/>
                          <a:latin typeface="Calibri Light" panose="020F0302020204030204" pitchFamily="34" charset="0"/>
                        </a:rPr>
                        <a:t>Hodně lidí se během života potká s duševními obtížemi</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70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54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81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222078642"/>
                  </a:ext>
                </a:extLst>
              </a:tr>
              <a:tr h="314325">
                <a:tc>
                  <a:txBody>
                    <a:bodyPr/>
                    <a:lstStyle/>
                    <a:p>
                      <a:pPr algn="r" fontAlgn="b"/>
                      <a:r>
                        <a:rPr lang="cs-CZ" sz="1000" b="0" i="0" u="none" strike="noStrike" dirty="0">
                          <a:effectLst/>
                          <a:latin typeface="Calibri Light" panose="020F0302020204030204" pitchFamily="34" charset="0"/>
                        </a:rPr>
                        <a:t>Když budou lidé vídat ve svém okolí, na sociálních sítích, v literatuře či filmech, že je běžné využít odborné pomoci, snáze ji pro sebe vyhledají.</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61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67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58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987560467"/>
                  </a:ext>
                </a:extLst>
              </a:tr>
              <a:tr h="314325">
                <a:tc>
                  <a:txBody>
                    <a:bodyPr/>
                    <a:lstStyle/>
                    <a:p>
                      <a:pPr algn="r" fontAlgn="b"/>
                      <a:r>
                        <a:rPr lang="cs-CZ" sz="1000" b="0" i="0" u="none" strike="noStrike" dirty="0">
                          <a:effectLst/>
                          <a:latin typeface="Calibri Light" panose="020F0302020204030204" pitchFamily="34" charset="0"/>
                        </a:rPr>
                        <a:t>Děti a mladí se bojí, že když si řeknou o pomoc, někdo se na rodiče bude zlobit, že se o ně dobře nestarají.</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53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61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56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58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315437707"/>
                  </a:ext>
                </a:extLst>
              </a:tr>
              <a:tr h="314325">
                <a:tc>
                  <a:txBody>
                    <a:bodyPr/>
                    <a:lstStyle/>
                    <a:p>
                      <a:pPr algn="r" fontAlgn="b"/>
                      <a:r>
                        <a:rPr lang="cs-CZ" sz="1000" b="0" i="0" u="none" strike="noStrike" dirty="0">
                          <a:effectLst/>
                          <a:latin typeface="Calibri Light" panose="020F0302020204030204" pitchFamily="34" charset="0"/>
                        </a:rPr>
                        <a:t>Lidé s duševními obtížemi jsou dlouho terčem posměchu.</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50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58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59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49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25712784"/>
                  </a:ext>
                </a:extLst>
              </a:tr>
              <a:tr h="314325">
                <a:tc>
                  <a:txBody>
                    <a:bodyPr/>
                    <a:lstStyle/>
                    <a:p>
                      <a:pPr algn="r" fontAlgn="b"/>
                      <a:r>
                        <a:rPr lang="cs-CZ" sz="1000" b="0" i="0" u="none" strike="noStrike" dirty="0">
                          <a:effectLst/>
                          <a:latin typeface="Calibri Light" panose="020F0302020204030204" pitchFamily="34" charset="0"/>
                        </a:rPr>
                        <a:t>Lidé s duševními obtížemi jsou méně nebezpeční, než si lidé myslí.</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29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44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215042313"/>
                  </a:ext>
                </a:extLst>
              </a:tr>
              <a:tr h="314325">
                <a:tc>
                  <a:txBody>
                    <a:bodyPr/>
                    <a:lstStyle/>
                    <a:p>
                      <a:pPr algn="r" fontAlgn="b"/>
                      <a:r>
                        <a:rPr lang="cs-CZ" sz="1000" b="0" i="0" u="none" strike="noStrike" dirty="0">
                          <a:effectLst/>
                          <a:latin typeface="Calibri Light" panose="020F0302020204030204" pitchFamily="34" charset="0"/>
                        </a:rPr>
                        <a:t>V rodině se často o duševních obtížích mluví ošklivě nebo pohrdavě.</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28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44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24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48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640212683"/>
                  </a:ext>
                </a:extLst>
              </a:tr>
              <a:tr h="314325">
                <a:tc>
                  <a:txBody>
                    <a:bodyPr/>
                    <a:lstStyle/>
                    <a:p>
                      <a:pPr algn="r" fontAlgn="b"/>
                      <a:r>
                        <a:rPr lang="cs-CZ" sz="1000" b="0" i="0" u="none" strike="noStrike" dirty="0">
                          <a:effectLst/>
                          <a:latin typeface="Calibri Light" panose="020F0302020204030204" pitchFamily="34" charset="0"/>
                        </a:rPr>
                        <a:t>Lidé s duševními obtížemi jsou slabí a nemají dostatečnou vůli.</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082074615"/>
                  </a:ext>
                </a:extLst>
              </a:tr>
              <a:tr h="314325">
                <a:tc>
                  <a:txBody>
                    <a:bodyPr/>
                    <a:lstStyle/>
                    <a:p>
                      <a:pPr algn="r" fontAlgn="b"/>
                      <a:r>
                        <a:rPr lang="cs-CZ" sz="1000" b="0" i="0" u="none" strike="noStrike" dirty="0">
                          <a:effectLst/>
                          <a:latin typeface="Calibri Light" panose="020F0302020204030204" pitchFamily="34" charset="0"/>
                        </a:rPr>
                        <a:t>Pomyšlení na to, že v mém okolí žijí lidé s duševním onemocněním, je děsivé.</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360214169"/>
                  </a:ext>
                </a:extLst>
              </a:tr>
              <a:tr h="314325">
                <a:tc>
                  <a:txBody>
                    <a:bodyPr/>
                    <a:lstStyle/>
                    <a:p>
                      <a:pPr algn="r" fontAlgn="b"/>
                      <a:r>
                        <a:rPr lang="cs-CZ" sz="1000" b="0" i="0" u="none" strike="noStrike" dirty="0">
                          <a:effectLst/>
                          <a:latin typeface="Calibri Light" panose="020F0302020204030204" pitchFamily="34" charset="0"/>
                        </a:rPr>
                        <a:t>Lidé s duševními obtížemi se z toho můžou dostat sami, kdyby chtěli.</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17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3536283042"/>
                  </a:ext>
                </a:extLst>
              </a:tr>
              <a:tr h="314325">
                <a:tc>
                  <a:txBody>
                    <a:bodyPr/>
                    <a:lstStyle/>
                    <a:p>
                      <a:pPr algn="r" fontAlgn="b"/>
                      <a:r>
                        <a:rPr lang="cs-CZ" sz="1000" b="0" i="0" u="none" strike="noStrike" dirty="0">
                          <a:effectLst/>
                          <a:latin typeface="Calibri Light" panose="020F0302020204030204" pitchFamily="34" charset="0"/>
                        </a:rPr>
                        <a:t>Duševní onemocnění není skutečnou nemocí.</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14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17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18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3592075948"/>
                  </a:ext>
                </a:extLst>
              </a:tr>
            </a:tbl>
          </a:graphicData>
        </a:graphic>
      </p:graphicFrame>
      <p:graphicFrame>
        <p:nvGraphicFramePr>
          <p:cNvPr id="6" name="Chart 5">
            <a:extLst>
              <a:ext uri="{FF2B5EF4-FFF2-40B4-BE49-F238E27FC236}">
                <a16:creationId xmlns:a16="http://schemas.microsoft.com/office/drawing/2014/main" id="{502982A0-4EAD-C6FB-91B8-41B33070199C}"/>
              </a:ext>
            </a:extLst>
          </p:cNvPr>
          <p:cNvGraphicFramePr/>
          <p:nvPr>
            <p:extLst>
              <p:ext uri="{D42A27DB-BD31-4B8C-83A1-F6EECF244321}">
                <p14:modId xmlns:p14="http://schemas.microsoft.com/office/powerpoint/2010/main" val="2152104944"/>
              </p:ext>
            </p:extLst>
          </p:nvPr>
        </p:nvGraphicFramePr>
        <p:xfrm>
          <a:off x="4560489" y="1826170"/>
          <a:ext cx="4439815" cy="4771181"/>
        </p:xfrm>
        <a:graphic>
          <a:graphicData uri="http://schemas.openxmlformats.org/drawingml/2006/chart">
            <c:chart xmlns:c="http://schemas.openxmlformats.org/drawingml/2006/chart" xmlns:r="http://schemas.openxmlformats.org/officeDocument/2006/relationships" r:id="rId3"/>
          </a:graphicData>
        </a:graphic>
      </p:graphicFrame>
      <p:sp>
        <p:nvSpPr>
          <p:cNvPr id="22" name="Nadpis 1"/>
          <p:cNvSpPr txBox="1">
            <a:spLocks/>
          </p:cNvSpPr>
          <p:nvPr/>
        </p:nvSpPr>
        <p:spPr>
          <a:xfrm>
            <a:off x="407369" y="44624"/>
            <a:ext cx="11377264" cy="872331"/>
          </a:xfrm>
          <a:prstGeom prst="rect">
            <a:avLst/>
          </a:prstGeom>
        </p:spPr>
        <p:txBody>
          <a:bodyPr vert="horz" lIns="91438" tIns="45719" rIns="91438" bIns="45719" rtlCol="0" anchor="ctr">
            <a:noAutofit/>
          </a:bodyPr>
          <a:lstStyle>
            <a:lvl1pPr algn="l" defTabSz="914400" rtl="0" eaLnBrk="1" latinLnBrk="0" hangingPunct="1">
              <a:lnSpc>
                <a:spcPct val="100000"/>
              </a:lnSpc>
              <a:spcBef>
                <a:spcPct val="0"/>
              </a:spcBef>
              <a:buNone/>
              <a:defRPr sz="3000" b="1" i="0" kern="1200">
                <a:solidFill>
                  <a:srgbClr val="5C5F63"/>
                </a:solidFill>
                <a:latin typeface="Arial"/>
                <a:ea typeface="+mj-ea"/>
                <a:cs typeface="Aria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4400" b="0" i="0" u="none" strike="noStrike" kern="1200" cap="none" spc="0" normalizeH="0" baseline="0" noProof="0" dirty="0">
                <a:ln>
                  <a:noFill/>
                </a:ln>
                <a:solidFill>
                  <a:srgbClr val="5C5F63"/>
                </a:solidFill>
                <a:effectLst/>
                <a:uLnTx/>
                <a:uFillTx/>
                <a:latin typeface="Calibri Light" panose="020F0302020204030204"/>
                <a:ea typeface="+mj-ea"/>
                <a:cs typeface="Calibri Light" panose="020F0302020204030204" pitchFamily="34" charset="0"/>
              </a:rPr>
              <a:t>Sociální faktory:</a:t>
            </a:r>
            <a:r>
              <a:rPr kumimoji="0" lang="cs-CZ" b="0" i="0" u="none" strike="noStrike" kern="1200" cap="none" spc="0" normalizeH="0" baseline="0" noProof="0" dirty="0">
                <a:ln>
                  <a:noFill/>
                </a:ln>
                <a:solidFill>
                  <a:srgbClr val="5C5F63"/>
                </a:solidFill>
                <a:effectLst/>
                <a:uLnTx/>
                <a:uFillTx/>
                <a:latin typeface="Calibri Light" panose="020F0302020204030204"/>
                <a:ea typeface="+mj-ea"/>
                <a:cs typeface="Calibri Light" panose="020F0302020204030204" pitchFamily="34" charset="0"/>
              </a:rPr>
              <a:t> Jak ostatní vnímají duševní obtíže</a:t>
            </a:r>
          </a:p>
        </p:txBody>
      </p:sp>
      <p:sp>
        <p:nvSpPr>
          <p:cNvPr id="10" name="TextovéPole 2">
            <a:extLst>
              <a:ext uri="{FF2B5EF4-FFF2-40B4-BE49-F238E27FC236}">
                <a16:creationId xmlns:a16="http://schemas.microsoft.com/office/drawing/2014/main" id="{CCA649F5-DC91-9D30-FA03-793E42E00BB7}"/>
              </a:ext>
            </a:extLst>
          </p:cNvPr>
          <p:cNvSpPr txBox="1"/>
          <p:nvPr/>
        </p:nvSpPr>
        <p:spPr>
          <a:xfrm>
            <a:off x="2621758" y="6609976"/>
            <a:ext cx="9145016" cy="230832"/>
          </a:xfrm>
          <a:prstGeom prst="rect">
            <a:avLst/>
          </a:prstGeom>
          <a:noFill/>
        </p:spPr>
        <p:txBody>
          <a:bodyPr wrap="square" rtlCol="0">
            <a:spAutoFit/>
          </a:bodyPr>
          <a:lstStyle/>
          <a:p>
            <a:r>
              <a:rPr lang="pt-BR" sz="900" i="1" dirty="0">
                <a:solidFill>
                  <a:schemeClr val="tx1">
                    <a:lumMod val="65000"/>
                    <a:lumOff val="35000"/>
                  </a:schemeClr>
                </a:solidFill>
                <a:latin typeface="+mj-lt"/>
              </a:rPr>
              <a:t>H2. Jak vnímají ostatní lidé duševní obtíže a vyhledání pomoci?</a:t>
            </a:r>
            <a:r>
              <a:rPr lang="cs-CZ" sz="900" i="1" dirty="0">
                <a:solidFill>
                  <a:schemeClr val="tx1">
                    <a:lumMod val="65000"/>
                    <a:lumOff val="35000"/>
                  </a:schemeClr>
                </a:solidFill>
                <a:latin typeface="+mj-lt"/>
              </a:rPr>
              <a:t> </a:t>
            </a:r>
            <a:r>
              <a:rPr lang="pt-BR" sz="900" i="1" dirty="0">
                <a:solidFill>
                  <a:schemeClr val="tx1">
                    <a:lumMod val="65000"/>
                    <a:lumOff val="35000"/>
                  </a:schemeClr>
                </a:solidFill>
                <a:latin typeface="+mj-lt"/>
              </a:rPr>
              <a:t>Uveď, do jaké míry souhlasíš s následujícími výroky.</a:t>
            </a:r>
          </a:p>
        </p:txBody>
      </p:sp>
      <p:sp>
        <p:nvSpPr>
          <p:cNvPr id="5" name="Content Placeholder 3">
            <a:extLst>
              <a:ext uri="{FF2B5EF4-FFF2-40B4-BE49-F238E27FC236}">
                <a16:creationId xmlns:a16="http://schemas.microsoft.com/office/drawing/2014/main" id="{0DBE1901-8970-132E-12D9-F35FEA4E5504}"/>
              </a:ext>
            </a:extLst>
          </p:cNvPr>
          <p:cNvSpPr txBox="1">
            <a:spLocks/>
          </p:cNvSpPr>
          <p:nvPr/>
        </p:nvSpPr>
        <p:spPr>
          <a:xfrm>
            <a:off x="615543" y="815046"/>
            <a:ext cx="11084799" cy="688576"/>
          </a:xfrm>
          <a:prstGeom prst="rect">
            <a:avLst/>
          </a:prstGeom>
          <a:solidFill>
            <a:sysClr val="window" lastClr="FFFFFF"/>
          </a:solidFill>
        </p:spPr>
        <p:txBody>
          <a:bodyPr anchor="ctr"/>
          <a:lstStyle>
            <a:lvl1pPr marL="180975" indent="-180975" algn="l" defTabSz="914400" rtl="0" eaLnBrk="1" latinLnBrk="0" hangingPunct="1">
              <a:spcBef>
                <a:spcPts val="600"/>
              </a:spcBef>
              <a:spcAft>
                <a:spcPts val="600"/>
              </a:spcAft>
              <a:buClr>
                <a:schemeClr val="accent1"/>
              </a:buClr>
              <a:buFont typeface="Arial" pitchFamily="34" charset="0"/>
              <a:buChar char="•"/>
              <a:defRPr sz="1800" kern="1200">
                <a:solidFill>
                  <a:schemeClr val="tx1"/>
                </a:solidFill>
                <a:latin typeface="+mn-lt"/>
                <a:ea typeface="+mn-ea"/>
                <a:cs typeface="Arial" pitchFamily="34" charset="0"/>
              </a:defRPr>
            </a:lvl1pPr>
            <a:lvl2pPr marL="447675" indent="-180975"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mn-lt"/>
                <a:ea typeface="+mn-ea"/>
                <a:cs typeface="Arial" pitchFamily="34" charset="0"/>
              </a:defRPr>
            </a:lvl2pPr>
            <a:lvl3pPr marL="714375" indent="-171450"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mn-lt"/>
                <a:ea typeface="+mn-ea"/>
                <a:cs typeface="Arial" pitchFamily="34" charset="0"/>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tx1"/>
                </a:solidFill>
                <a:latin typeface="+mn-lt"/>
                <a:ea typeface="+mn-ea"/>
                <a:cs typeface="Arial" pitchFamily="34" charset="0"/>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hangingPunct="0">
              <a:lnSpc>
                <a:spcPct val="90000"/>
              </a:lnSpc>
              <a:spcBef>
                <a:spcPct val="25000"/>
              </a:spcBef>
              <a:spcAft>
                <a:spcPct val="0"/>
              </a:spcAft>
              <a:buClr>
                <a:srgbClr val="FFFFFF">
                  <a:lumMod val="65000"/>
                </a:srgbClr>
              </a:buClr>
              <a:buSzPct val="100000"/>
              <a:buNone/>
              <a:tabLst>
                <a:tab pos="6815138" algn="r"/>
              </a:tabLst>
              <a:defRPr/>
            </a:pPr>
            <a:r>
              <a:rPr lang="cs-CZ" sz="1400" dirty="0">
                <a:solidFill>
                  <a:srgbClr val="E7E6E6">
                    <a:lumMod val="50000"/>
                  </a:srgbClr>
                </a:solidFill>
                <a:latin typeface="Calibri Light" panose="020F0302020204030204"/>
              </a:rPr>
              <a:t>Pokud jde o duševní zdraví, děti prokázaly chápavý postoj a identifikují se s empatickými prohlášeními, že problémy duševního zdraví mohou potkat v živote každého z nás a nikdo nemá právo vyloučit lidi trpící duševními obtížemi ze společnosti. Dokážou se vcítit do lidí s duševními problémy a pochopit jejich strach z vyhledání pomoci, jako i stud a strach z druhých. I zde se ukazuje, že starší adolescenti jsou o něco vědomější než jejich mladší vrstevníci.</a:t>
            </a:r>
          </a:p>
        </p:txBody>
      </p:sp>
      <p:sp>
        <p:nvSpPr>
          <p:cNvPr id="7" name="Obdélník 9">
            <a:extLst>
              <a:ext uri="{FF2B5EF4-FFF2-40B4-BE49-F238E27FC236}">
                <a16:creationId xmlns:a16="http://schemas.microsoft.com/office/drawing/2014/main" id="{62078C1E-7C5D-C88E-337F-F529539F32CE}"/>
              </a:ext>
            </a:extLst>
          </p:cNvPr>
          <p:cNvSpPr/>
          <p:nvPr/>
        </p:nvSpPr>
        <p:spPr>
          <a:xfrm>
            <a:off x="322522" y="1560400"/>
            <a:ext cx="4198446" cy="279070"/>
          </a:xfrm>
          <a:prstGeom prst="roundRect">
            <a:avLst/>
          </a:prstGeom>
          <a:solidFill>
            <a:srgbClr val="6C488E"/>
          </a:solidFill>
          <a:ln w="12700" cap="flat" cmpd="sng" algn="ctr">
            <a:noFill/>
            <a:prstDash val="solid"/>
            <a:miter lim="800000"/>
          </a:ln>
          <a:effectLst>
            <a:outerShdw blurRad="50800" dist="38100" dir="2700000" algn="tl" rotWithShape="0">
              <a:prstClr val="black">
                <a:alpha val="40000"/>
              </a:prstClr>
            </a:outerShdw>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Vnímání vyhledávání pomoci ostatními</a:t>
            </a:r>
          </a:p>
        </p:txBody>
      </p:sp>
      <p:sp>
        <p:nvSpPr>
          <p:cNvPr id="2" name="TextovéPole 1">
            <a:extLst>
              <a:ext uri="{FF2B5EF4-FFF2-40B4-BE49-F238E27FC236}">
                <a16:creationId xmlns:a16="http://schemas.microsoft.com/office/drawing/2014/main" id="{36B55E1A-802E-C455-5469-FB2301F976F8}"/>
              </a:ext>
            </a:extLst>
          </p:cNvPr>
          <p:cNvSpPr txBox="1"/>
          <p:nvPr/>
        </p:nvSpPr>
        <p:spPr>
          <a:xfrm>
            <a:off x="4882562" y="1569608"/>
            <a:ext cx="1253869" cy="246221"/>
          </a:xfrm>
          <a:prstGeom prst="rect">
            <a:avLst/>
          </a:prstGeom>
          <a:noFill/>
        </p:spPr>
        <p:txBody>
          <a:bodyPr wrap="none" rtlCol="0">
            <a:spAutoFit/>
          </a:bodyPr>
          <a:lstStyle/>
          <a:p>
            <a:r>
              <a:rPr lang="cs-CZ" sz="1000" dirty="0">
                <a:latin typeface="+mj-lt"/>
              </a:rPr>
              <a:t>Rozhodně souhlasím</a:t>
            </a:r>
          </a:p>
        </p:txBody>
      </p:sp>
      <p:sp>
        <p:nvSpPr>
          <p:cNvPr id="3" name="TextovéPole 2">
            <a:extLst>
              <a:ext uri="{FF2B5EF4-FFF2-40B4-BE49-F238E27FC236}">
                <a16:creationId xmlns:a16="http://schemas.microsoft.com/office/drawing/2014/main" id="{0FB2F7E4-038D-87C7-530D-75F9960CB7ED}"/>
              </a:ext>
            </a:extLst>
          </p:cNvPr>
          <p:cNvSpPr txBox="1"/>
          <p:nvPr/>
        </p:nvSpPr>
        <p:spPr>
          <a:xfrm>
            <a:off x="6605971" y="1577352"/>
            <a:ext cx="1002197" cy="246221"/>
          </a:xfrm>
          <a:prstGeom prst="rect">
            <a:avLst/>
          </a:prstGeom>
          <a:noFill/>
        </p:spPr>
        <p:txBody>
          <a:bodyPr wrap="none" rtlCol="0">
            <a:spAutoFit/>
          </a:bodyPr>
          <a:lstStyle/>
          <a:p>
            <a:r>
              <a:rPr lang="cs-CZ" sz="1000" dirty="0">
                <a:latin typeface="+mj-lt"/>
              </a:rPr>
              <a:t>Spíše souhlasím</a:t>
            </a:r>
          </a:p>
        </p:txBody>
      </p:sp>
      <p:sp>
        <p:nvSpPr>
          <p:cNvPr id="4" name="Obdélník 3">
            <a:extLst>
              <a:ext uri="{FF2B5EF4-FFF2-40B4-BE49-F238E27FC236}">
                <a16:creationId xmlns:a16="http://schemas.microsoft.com/office/drawing/2014/main" id="{A3FAD195-F71C-CC35-31A9-AE96F18ACB78}"/>
              </a:ext>
            </a:extLst>
          </p:cNvPr>
          <p:cNvSpPr/>
          <p:nvPr/>
        </p:nvSpPr>
        <p:spPr>
          <a:xfrm>
            <a:off x="4844432" y="1657288"/>
            <a:ext cx="72008" cy="72000"/>
          </a:xfrm>
          <a:prstGeom prst="rect">
            <a:avLst/>
          </a:prstGeom>
          <a:solidFill>
            <a:srgbClr val="6C488E"/>
          </a:solidFill>
          <a:ln>
            <a:solidFill>
              <a:srgbClr val="6C4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a:extLst>
              <a:ext uri="{FF2B5EF4-FFF2-40B4-BE49-F238E27FC236}">
                <a16:creationId xmlns:a16="http://schemas.microsoft.com/office/drawing/2014/main" id="{D9FEFF01-0C92-6587-83F2-6CB022DE85E3}"/>
              </a:ext>
            </a:extLst>
          </p:cNvPr>
          <p:cNvSpPr/>
          <p:nvPr/>
        </p:nvSpPr>
        <p:spPr>
          <a:xfrm>
            <a:off x="6566688" y="1667568"/>
            <a:ext cx="72008" cy="7200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11">
            <a:extLst>
              <a:ext uri="{FF2B5EF4-FFF2-40B4-BE49-F238E27FC236}">
                <a16:creationId xmlns:a16="http://schemas.microsoft.com/office/drawing/2014/main" id="{E95ED6EF-5FF7-7DC2-69B6-1725C5A2B85C}"/>
              </a:ext>
            </a:extLst>
          </p:cNvPr>
          <p:cNvSpPr txBox="1"/>
          <p:nvPr/>
        </p:nvSpPr>
        <p:spPr>
          <a:xfrm>
            <a:off x="7828684" y="1567512"/>
            <a:ext cx="381836" cy="246221"/>
          </a:xfrm>
          <a:prstGeom prst="rect">
            <a:avLst/>
          </a:prstGeom>
          <a:noFill/>
        </p:spPr>
        <p:txBody>
          <a:bodyPr wrap="none" rtlCol="0">
            <a:spAutoFit/>
          </a:bodyPr>
          <a:lstStyle/>
          <a:p>
            <a:r>
              <a:rPr lang="cs-CZ" sz="1000" dirty="0">
                <a:latin typeface="+mj-lt"/>
              </a:rPr>
              <a:t>T2B</a:t>
            </a:r>
          </a:p>
        </p:txBody>
      </p:sp>
    </p:spTree>
    <p:extLst>
      <p:ext uri="{BB962C8B-B14F-4D97-AF65-F5344CB8AC3E}">
        <p14:creationId xmlns:p14="http://schemas.microsoft.com/office/powerpoint/2010/main" val="3639436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ulka 1">
            <a:extLst>
              <a:ext uri="{FF2B5EF4-FFF2-40B4-BE49-F238E27FC236}">
                <a16:creationId xmlns:a16="http://schemas.microsoft.com/office/drawing/2014/main" id="{2FD9F4CF-4FE9-8EDA-1728-0BC992F15EEC}"/>
              </a:ext>
            </a:extLst>
          </p:cNvPr>
          <p:cNvGraphicFramePr>
            <a:graphicFrameLocks noGrp="1"/>
          </p:cNvGraphicFramePr>
          <p:nvPr>
            <p:extLst>
              <p:ext uri="{D42A27DB-BD31-4B8C-83A1-F6EECF244321}">
                <p14:modId xmlns:p14="http://schemas.microsoft.com/office/powerpoint/2010/main" val="2796458229"/>
              </p:ext>
            </p:extLst>
          </p:nvPr>
        </p:nvGraphicFramePr>
        <p:xfrm>
          <a:off x="278994" y="2356851"/>
          <a:ext cx="11359405" cy="3400345"/>
        </p:xfrm>
        <a:graphic>
          <a:graphicData uri="http://schemas.openxmlformats.org/drawingml/2006/table">
            <a:tbl>
              <a:tblPr/>
              <a:tblGrid>
                <a:gridCol w="4248472">
                  <a:extLst>
                    <a:ext uri="{9D8B030D-6E8A-4147-A177-3AD203B41FA5}">
                      <a16:colId xmlns:a16="http://schemas.microsoft.com/office/drawing/2014/main" val="1986763786"/>
                    </a:ext>
                  </a:extLst>
                </a:gridCol>
                <a:gridCol w="4368009">
                  <a:extLst>
                    <a:ext uri="{9D8B030D-6E8A-4147-A177-3AD203B41FA5}">
                      <a16:colId xmlns:a16="http://schemas.microsoft.com/office/drawing/2014/main" val="1283477260"/>
                    </a:ext>
                  </a:extLst>
                </a:gridCol>
                <a:gridCol w="685731">
                  <a:extLst>
                    <a:ext uri="{9D8B030D-6E8A-4147-A177-3AD203B41FA5}">
                      <a16:colId xmlns:a16="http://schemas.microsoft.com/office/drawing/2014/main" val="2894756490"/>
                    </a:ext>
                  </a:extLst>
                </a:gridCol>
                <a:gridCol w="685731">
                  <a:extLst>
                    <a:ext uri="{9D8B030D-6E8A-4147-A177-3AD203B41FA5}">
                      <a16:colId xmlns:a16="http://schemas.microsoft.com/office/drawing/2014/main" val="1700964301"/>
                    </a:ext>
                  </a:extLst>
                </a:gridCol>
                <a:gridCol w="685731">
                  <a:extLst>
                    <a:ext uri="{9D8B030D-6E8A-4147-A177-3AD203B41FA5}">
                      <a16:colId xmlns:a16="http://schemas.microsoft.com/office/drawing/2014/main" val="1117114120"/>
                    </a:ext>
                  </a:extLst>
                </a:gridCol>
                <a:gridCol w="685731">
                  <a:extLst>
                    <a:ext uri="{9D8B030D-6E8A-4147-A177-3AD203B41FA5}">
                      <a16:colId xmlns:a16="http://schemas.microsoft.com/office/drawing/2014/main" val="2461125772"/>
                    </a:ext>
                  </a:extLst>
                </a:gridCol>
              </a:tblGrid>
              <a:tr h="257095">
                <a:tc>
                  <a:txBody>
                    <a:bodyPr/>
                    <a:lstStyle/>
                    <a:p>
                      <a:pPr algn="ctr" fontAlgn="b"/>
                      <a:endParaRPr kumimoji="0" lang="en-US" sz="1100" b="0" i="0" u="none" strike="noStrike" kern="1200" cap="none" spc="0" normalizeH="0" baseline="0" noProof="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en-US" sz="1100" b="0" i="0" u="none" strike="noStrike" kern="1200" cap="none" spc="0" normalizeH="0" baseline="0" noProof="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0" i="0" u="none" strike="noStrike" dirty="0">
                          <a:effectLst/>
                          <a:latin typeface="+mj-lt"/>
                        </a:rPr>
                        <a:t>chlapec</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A485C1"/>
                    </a:solidFill>
                  </a:tcPr>
                </a:tc>
                <a:tc>
                  <a:txBody>
                    <a:bodyPr/>
                    <a:lstStyle/>
                    <a:p>
                      <a:pPr algn="ctr" fontAlgn="b"/>
                      <a:r>
                        <a:rPr lang="cs-CZ" sz="1000" b="0" i="0" u="none" strike="noStrike" dirty="0">
                          <a:effectLst/>
                          <a:latin typeface="+mj-lt"/>
                        </a:rPr>
                        <a:t>dívka</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A485C1"/>
                    </a:solidFill>
                  </a:tcPr>
                </a:tc>
                <a:tc>
                  <a:txBody>
                    <a:bodyPr/>
                    <a:lstStyle/>
                    <a:p>
                      <a:pPr algn="ctr" fontAlgn="b"/>
                      <a:r>
                        <a:rPr lang="cs-CZ" sz="1000" b="0" i="0" u="none" strike="noStrike" dirty="0">
                          <a:effectLst/>
                          <a:latin typeface="+mj-lt"/>
                        </a:rPr>
                        <a:t>12 - 15 let</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A485C1"/>
                    </a:solidFill>
                  </a:tcPr>
                </a:tc>
                <a:tc>
                  <a:txBody>
                    <a:bodyPr/>
                    <a:lstStyle/>
                    <a:p>
                      <a:pPr algn="ctr" fontAlgn="b"/>
                      <a:r>
                        <a:rPr lang="cs-CZ" sz="1000" b="0" i="0" u="none" strike="noStrike" dirty="0">
                          <a:effectLst/>
                          <a:latin typeface="+mj-lt"/>
                        </a:rPr>
                        <a:t>16 - 19 let</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A485C1"/>
                    </a:solidFill>
                  </a:tcPr>
                </a:tc>
                <a:extLst>
                  <a:ext uri="{0D108BD9-81ED-4DB2-BD59-A6C34878D82A}">
                    <a16:rowId xmlns:a16="http://schemas.microsoft.com/office/drawing/2014/main" val="1766418058"/>
                  </a:ext>
                </a:extLst>
              </a:tr>
              <a:tr h="314325">
                <a:tc>
                  <a:txBody>
                    <a:bodyPr/>
                    <a:lstStyle/>
                    <a:p>
                      <a:pPr algn="r" fontAlgn="b"/>
                      <a:r>
                        <a:rPr lang="cs-CZ" sz="1000" b="0" i="0" u="none" strike="noStrike" dirty="0">
                          <a:effectLst/>
                          <a:latin typeface="Calibri Light" panose="020F0302020204030204" pitchFamily="34" charset="0"/>
                        </a:rPr>
                        <a:t>Odborníci/</a:t>
                      </a:r>
                      <a:r>
                        <a:rPr lang="cs-CZ" sz="1000" b="0" i="0" u="none" strike="noStrike" dirty="0" err="1">
                          <a:effectLst/>
                          <a:latin typeface="Calibri Light" panose="020F0302020204030204" pitchFamily="34" charset="0"/>
                        </a:rPr>
                        <a:t>ice</a:t>
                      </a:r>
                      <a:r>
                        <a:rPr lang="cs-CZ" sz="1000" b="0" i="0" u="none" strike="noStrike" dirty="0">
                          <a:effectLst/>
                          <a:latin typeface="Calibri Light" panose="020F0302020204030204" pitchFamily="34" charset="0"/>
                        </a:rPr>
                        <a:t> můžou pomoci lidem s duševními obtížemi.</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86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007082603"/>
                  </a:ext>
                </a:extLst>
              </a:tr>
              <a:tr h="314325">
                <a:tc>
                  <a:txBody>
                    <a:bodyPr/>
                    <a:lstStyle/>
                    <a:p>
                      <a:pPr algn="r" fontAlgn="b"/>
                      <a:r>
                        <a:rPr lang="cs-CZ" sz="1000" b="0" i="0" u="none" strike="noStrike" dirty="0">
                          <a:effectLst/>
                          <a:latin typeface="Calibri Light" panose="020F0302020204030204" pitchFamily="34" charset="0"/>
                        </a:rPr>
                        <a:t>Lidé chtějí, aby je odborníci/</a:t>
                      </a:r>
                      <a:r>
                        <a:rPr lang="cs-CZ" sz="1000" b="0" i="0" u="none" strike="noStrike" dirty="0" err="1">
                          <a:effectLst/>
                          <a:latin typeface="Calibri Light" panose="020F0302020204030204" pitchFamily="34" charset="0"/>
                        </a:rPr>
                        <a:t>ice</a:t>
                      </a:r>
                      <a:r>
                        <a:rPr lang="cs-CZ" sz="1000" b="0" i="0" u="none" strike="noStrike" dirty="0">
                          <a:effectLst/>
                          <a:latin typeface="Calibri Light" panose="020F0302020204030204" pitchFamily="34" charset="0"/>
                        </a:rPr>
                        <a:t> vyslyšeli, respektovali, nehodnotili a naslouchali jim.</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69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77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82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218571015"/>
                  </a:ext>
                </a:extLst>
              </a:tr>
              <a:tr h="314325">
                <a:tc>
                  <a:txBody>
                    <a:bodyPr/>
                    <a:lstStyle/>
                    <a:p>
                      <a:pPr algn="r" fontAlgn="b"/>
                      <a:r>
                        <a:rPr lang="cs-CZ" sz="1000" b="0" i="0" u="none" strike="noStrike" dirty="0">
                          <a:effectLst/>
                          <a:latin typeface="Calibri Light" panose="020F0302020204030204" pitchFamily="34" charset="0"/>
                        </a:rPr>
                        <a:t>Lidé nechtějí, aby o pomoci s jejich duševními obtížemi někdo věděl.</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68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73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971971722"/>
                  </a:ext>
                </a:extLst>
              </a:tr>
              <a:tr h="314325">
                <a:tc>
                  <a:txBody>
                    <a:bodyPr/>
                    <a:lstStyle/>
                    <a:p>
                      <a:pPr algn="r" fontAlgn="b"/>
                      <a:r>
                        <a:rPr lang="cs-CZ" sz="1000" b="0" i="0" u="none" strike="noStrike" dirty="0">
                          <a:effectLst/>
                          <a:latin typeface="Calibri Light" panose="020F0302020204030204" pitchFamily="34" charset="0"/>
                        </a:rPr>
                        <a:t>Lidé se snáze otevřou člověku, který je jim věkově, pohlavím či jinak podobný.</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65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71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64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72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3045307025"/>
                  </a:ext>
                </a:extLst>
              </a:tr>
              <a:tr h="314325">
                <a:tc>
                  <a:txBody>
                    <a:bodyPr/>
                    <a:lstStyle/>
                    <a:p>
                      <a:pPr algn="r" fontAlgn="b"/>
                      <a:r>
                        <a:rPr lang="cs-CZ" sz="1000" b="0" i="0" u="none" strike="noStrike" dirty="0">
                          <a:effectLst/>
                          <a:latin typeface="Calibri Light" panose="020F0302020204030204" pitchFamily="34" charset="0"/>
                        </a:rPr>
                        <a:t>Lidé mají strach a cítí nedůvěru v cizí instituce / služby nebo osoby v nich.</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461081729"/>
                  </a:ext>
                </a:extLst>
              </a:tr>
              <a:tr h="314325">
                <a:tc>
                  <a:txBody>
                    <a:bodyPr/>
                    <a:lstStyle/>
                    <a:p>
                      <a:pPr algn="r" fontAlgn="b"/>
                      <a:r>
                        <a:rPr lang="cs-CZ" sz="1000" b="0" i="0" u="none" strike="noStrike" dirty="0">
                          <a:effectLst/>
                          <a:latin typeface="Calibri Light" panose="020F0302020204030204" pitchFamily="34" charset="0"/>
                        </a:rPr>
                        <a:t>Když lidé důvěřují tomu, že informace o jejich duševních obtížích, které sdělí při hledání pomoci, nebudou poskytovány dále, snadněji vyhledají pomoc.</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61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67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56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222078642"/>
                  </a:ext>
                </a:extLst>
              </a:tr>
              <a:tr h="314325">
                <a:tc>
                  <a:txBody>
                    <a:bodyPr/>
                    <a:lstStyle/>
                    <a:p>
                      <a:pPr algn="r" fontAlgn="b"/>
                      <a:r>
                        <a:rPr lang="cs-CZ" sz="1000" b="0" i="0" u="none" strike="noStrike" dirty="0">
                          <a:effectLst/>
                          <a:latin typeface="Calibri Light" panose="020F0302020204030204" pitchFamily="34" charset="0"/>
                        </a:rPr>
                        <a:t>Lidé moc neví, co vše je opravdu důvěrné, jak vypadá anonymita ve službách a co se už musí hlásit.</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59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65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55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987560467"/>
                  </a:ext>
                </a:extLst>
              </a:tr>
              <a:tr h="314325">
                <a:tc>
                  <a:txBody>
                    <a:bodyPr/>
                    <a:lstStyle/>
                    <a:p>
                      <a:pPr algn="r" fontAlgn="b"/>
                      <a:r>
                        <a:rPr lang="cs-CZ" sz="1000" b="0" i="0" u="none" strike="noStrike" dirty="0">
                          <a:effectLst/>
                          <a:latin typeface="Calibri Light" panose="020F0302020204030204" pitchFamily="34" charset="0"/>
                        </a:rPr>
                        <a:t>Lidé se bojí předávání svých vlastních osobních údajů cizím lidem, že je zneužijí nebo někde použijí proti nim.</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57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63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64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57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315437707"/>
                  </a:ext>
                </a:extLst>
              </a:tr>
              <a:tr h="314325">
                <a:tc>
                  <a:txBody>
                    <a:bodyPr/>
                    <a:lstStyle/>
                    <a:p>
                      <a:pPr algn="r" fontAlgn="b"/>
                      <a:r>
                        <a:rPr lang="cs-CZ" sz="1000" b="0" i="0" u="none" strike="noStrike" dirty="0">
                          <a:effectLst/>
                          <a:latin typeface="Calibri Light" panose="020F0302020204030204" pitchFamily="34" charset="0"/>
                        </a:rPr>
                        <a:t>Špatná zkušenost s odborníky/</a:t>
                      </a:r>
                      <a:r>
                        <a:rPr lang="cs-CZ" sz="1000" b="0" i="0" u="none" strike="noStrike" dirty="0" err="1">
                          <a:effectLst/>
                          <a:latin typeface="Calibri Light" panose="020F0302020204030204" pitchFamily="34" charset="0"/>
                        </a:rPr>
                        <a:t>icemi</a:t>
                      </a:r>
                      <a:r>
                        <a:rPr lang="cs-CZ" sz="1000" b="0" i="0" u="none" strike="noStrike" dirty="0">
                          <a:effectLst/>
                          <a:latin typeface="Calibri Light" panose="020F0302020204030204" pitchFamily="34" charset="0"/>
                        </a:rPr>
                        <a:t> nebo dospělými je důvodem, proč si o pomoc raději neříkat.</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51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52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45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59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325712784"/>
                  </a:ext>
                </a:extLst>
              </a:tr>
              <a:tr h="314325">
                <a:tc>
                  <a:txBody>
                    <a:bodyPr/>
                    <a:lstStyle/>
                    <a:p>
                      <a:pPr algn="r" fontAlgn="b"/>
                      <a:r>
                        <a:rPr lang="cs-CZ" sz="1000" b="0" i="0" u="none" strike="noStrike" dirty="0">
                          <a:effectLst/>
                          <a:latin typeface="Calibri Light" panose="020F0302020204030204" pitchFamily="34" charset="0"/>
                        </a:rPr>
                        <a:t>Psychiatrické léčebny jsou zastaralý způsob, jak se starat o lidi s duševními obtížemi</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41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215042313"/>
                  </a:ext>
                </a:extLst>
              </a:tr>
            </a:tbl>
          </a:graphicData>
        </a:graphic>
      </p:graphicFrame>
      <p:graphicFrame>
        <p:nvGraphicFramePr>
          <p:cNvPr id="6" name="Chart 5">
            <a:extLst>
              <a:ext uri="{FF2B5EF4-FFF2-40B4-BE49-F238E27FC236}">
                <a16:creationId xmlns:a16="http://schemas.microsoft.com/office/drawing/2014/main" id="{502982A0-4EAD-C6FB-91B8-41B33070199C}"/>
              </a:ext>
            </a:extLst>
          </p:cNvPr>
          <p:cNvGraphicFramePr/>
          <p:nvPr>
            <p:extLst>
              <p:ext uri="{D42A27DB-BD31-4B8C-83A1-F6EECF244321}">
                <p14:modId xmlns:p14="http://schemas.microsoft.com/office/powerpoint/2010/main" val="1189199671"/>
              </p:ext>
            </p:extLst>
          </p:nvPr>
        </p:nvGraphicFramePr>
        <p:xfrm>
          <a:off x="4560489" y="2583569"/>
          <a:ext cx="4439815" cy="3173628"/>
        </p:xfrm>
        <a:graphic>
          <a:graphicData uri="http://schemas.openxmlformats.org/drawingml/2006/chart">
            <c:chart xmlns:c="http://schemas.openxmlformats.org/drawingml/2006/chart" xmlns:r="http://schemas.openxmlformats.org/officeDocument/2006/relationships" r:id="rId3"/>
          </a:graphicData>
        </a:graphic>
      </p:graphicFrame>
      <p:sp>
        <p:nvSpPr>
          <p:cNvPr id="22" name="Nadpis 1"/>
          <p:cNvSpPr txBox="1">
            <a:spLocks/>
          </p:cNvSpPr>
          <p:nvPr/>
        </p:nvSpPr>
        <p:spPr>
          <a:xfrm>
            <a:off x="407369" y="44624"/>
            <a:ext cx="11377264" cy="872331"/>
          </a:xfrm>
          <a:prstGeom prst="rect">
            <a:avLst/>
          </a:prstGeom>
        </p:spPr>
        <p:txBody>
          <a:bodyPr vert="horz" lIns="91438" tIns="45719" rIns="91438" bIns="45719" rtlCol="0" anchor="ctr">
            <a:noAutofit/>
          </a:bodyPr>
          <a:lstStyle>
            <a:lvl1pPr algn="l" defTabSz="914400" rtl="0" eaLnBrk="1" latinLnBrk="0" hangingPunct="1">
              <a:lnSpc>
                <a:spcPct val="100000"/>
              </a:lnSpc>
              <a:spcBef>
                <a:spcPct val="0"/>
              </a:spcBef>
              <a:buNone/>
              <a:defRPr sz="3000" b="1" i="0" kern="1200">
                <a:solidFill>
                  <a:srgbClr val="5C5F63"/>
                </a:solidFill>
                <a:latin typeface="Arial"/>
                <a:ea typeface="+mj-ea"/>
                <a:cs typeface="Aria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4400" b="0" i="0" u="none" strike="noStrike" kern="1200" cap="none" spc="0" normalizeH="0" baseline="0" noProof="0" dirty="0">
                <a:ln>
                  <a:noFill/>
                </a:ln>
                <a:solidFill>
                  <a:srgbClr val="5C5F63"/>
                </a:solidFill>
                <a:effectLst/>
                <a:uLnTx/>
                <a:uFillTx/>
                <a:latin typeface="Calibri Light" panose="020F0302020204030204"/>
                <a:ea typeface="+mj-ea"/>
                <a:cs typeface="Calibri Light" panose="020F0302020204030204" pitchFamily="34" charset="0"/>
              </a:rPr>
              <a:t>Vztah s odborníky/</a:t>
            </a:r>
            <a:r>
              <a:rPr kumimoji="0" lang="cs-CZ" sz="4400" b="0" i="0" u="none" strike="noStrike" kern="1200" cap="none" spc="0" normalizeH="0" baseline="0" noProof="0" dirty="0" err="1">
                <a:ln>
                  <a:noFill/>
                </a:ln>
                <a:solidFill>
                  <a:srgbClr val="5C5F63"/>
                </a:solidFill>
                <a:effectLst/>
                <a:uLnTx/>
                <a:uFillTx/>
                <a:latin typeface="Calibri Light" panose="020F0302020204030204"/>
                <a:ea typeface="+mj-ea"/>
                <a:cs typeface="Calibri Light" panose="020F0302020204030204" pitchFamily="34" charset="0"/>
              </a:rPr>
              <a:t>icemi</a:t>
            </a:r>
            <a:r>
              <a:rPr kumimoji="0" lang="cs-CZ" sz="4400" b="0" i="0" u="none" strike="noStrike" kern="1200" cap="none" spc="0" normalizeH="0" baseline="0" noProof="0" dirty="0">
                <a:ln>
                  <a:noFill/>
                </a:ln>
                <a:solidFill>
                  <a:srgbClr val="5C5F63"/>
                </a:solidFill>
                <a:effectLst/>
                <a:uLnTx/>
                <a:uFillTx/>
                <a:latin typeface="Calibri Light" panose="020F0302020204030204"/>
                <a:ea typeface="+mj-ea"/>
                <a:cs typeface="Calibri Light" panose="020F0302020204030204" pitchFamily="34" charset="0"/>
              </a:rPr>
              <a:t>:</a:t>
            </a:r>
            <a:r>
              <a:rPr kumimoji="0" lang="cs-CZ" b="0" i="0" u="none" strike="noStrike" kern="1200" cap="none" spc="0" normalizeH="0" baseline="0" noProof="0" dirty="0">
                <a:ln>
                  <a:noFill/>
                </a:ln>
                <a:solidFill>
                  <a:srgbClr val="5C5F63"/>
                </a:solidFill>
                <a:effectLst/>
                <a:uLnTx/>
                <a:uFillTx/>
                <a:latin typeface="Calibri Light" panose="020F0302020204030204"/>
                <a:ea typeface="+mj-ea"/>
                <a:cs typeface="Calibri Light" panose="020F0302020204030204" pitchFamily="34" charset="0"/>
              </a:rPr>
              <a:t> Důvěra k institucím</a:t>
            </a:r>
          </a:p>
        </p:txBody>
      </p:sp>
      <p:sp>
        <p:nvSpPr>
          <p:cNvPr id="10" name="TextovéPole 2">
            <a:extLst>
              <a:ext uri="{FF2B5EF4-FFF2-40B4-BE49-F238E27FC236}">
                <a16:creationId xmlns:a16="http://schemas.microsoft.com/office/drawing/2014/main" id="{CCA649F5-DC91-9D30-FA03-793E42E00BB7}"/>
              </a:ext>
            </a:extLst>
          </p:cNvPr>
          <p:cNvSpPr txBox="1"/>
          <p:nvPr/>
        </p:nvSpPr>
        <p:spPr>
          <a:xfrm>
            <a:off x="2621758" y="6488668"/>
            <a:ext cx="9145016" cy="230832"/>
          </a:xfrm>
          <a:prstGeom prst="rect">
            <a:avLst/>
          </a:prstGeom>
          <a:noFill/>
        </p:spPr>
        <p:txBody>
          <a:bodyPr wrap="square" rtlCol="0">
            <a:spAutoFit/>
          </a:bodyPr>
          <a:lstStyle/>
          <a:p>
            <a:r>
              <a:rPr lang="pt-BR" sz="900" i="1" dirty="0">
                <a:solidFill>
                  <a:schemeClr val="tx1">
                    <a:lumMod val="65000"/>
                    <a:lumOff val="35000"/>
                  </a:schemeClr>
                </a:solidFill>
                <a:latin typeface="+mj-lt"/>
              </a:rPr>
              <a:t>H3. Jak je to podle tebe s důvěrou k lidem a institucím, které poskytují pomoc v případě duševních obtíží?</a:t>
            </a:r>
            <a:r>
              <a:rPr lang="cs-CZ" sz="900" i="1" dirty="0">
                <a:solidFill>
                  <a:schemeClr val="tx1">
                    <a:lumMod val="65000"/>
                    <a:lumOff val="35000"/>
                  </a:schemeClr>
                </a:solidFill>
                <a:latin typeface="+mj-lt"/>
              </a:rPr>
              <a:t> </a:t>
            </a:r>
            <a:r>
              <a:rPr lang="pt-BR" sz="900" i="1" dirty="0">
                <a:solidFill>
                  <a:schemeClr val="tx1">
                    <a:lumMod val="65000"/>
                    <a:lumOff val="35000"/>
                  </a:schemeClr>
                </a:solidFill>
                <a:latin typeface="+mj-lt"/>
              </a:rPr>
              <a:t>Uveď, do jaké míry souhlasíš s následujícími výroky.</a:t>
            </a:r>
          </a:p>
        </p:txBody>
      </p:sp>
      <p:sp>
        <p:nvSpPr>
          <p:cNvPr id="5" name="Content Placeholder 3">
            <a:extLst>
              <a:ext uri="{FF2B5EF4-FFF2-40B4-BE49-F238E27FC236}">
                <a16:creationId xmlns:a16="http://schemas.microsoft.com/office/drawing/2014/main" id="{0DBE1901-8970-132E-12D9-F35FEA4E5504}"/>
              </a:ext>
            </a:extLst>
          </p:cNvPr>
          <p:cNvSpPr txBox="1">
            <a:spLocks/>
          </p:cNvSpPr>
          <p:nvPr/>
        </p:nvSpPr>
        <p:spPr>
          <a:xfrm>
            <a:off x="839416" y="1094132"/>
            <a:ext cx="10726976" cy="688576"/>
          </a:xfrm>
          <a:prstGeom prst="rect">
            <a:avLst/>
          </a:prstGeom>
          <a:solidFill>
            <a:sysClr val="window" lastClr="FFFFFF"/>
          </a:solidFill>
        </p:spPr>
        <p:txBody>
          <a:bodyPr anchor="ctr"/>
          <a:lstStyle>
            <a:lvl1pPr marL="180975" indent="-180975" algn="l" defTabSz="914400" rtl="0" eaLnBrk="1" latinLnBrk="0" hangingPunct="1">
              <a:spcBef>
                <a:spcPts val="600"/>
              </a:spcBef>
              <a:spcAft>
                <a:spcPts val="600"/>
              </a:spcAft>
              <a:buClr>
                <a:schemeClr val="accent1"/>
              </a:buClr>
              <a:buFont typeface="Arial" pitchFamily="34" charset="0"/>
              <a:buChar char="•"/>
              <a:defRPr sz="1800" kern="1200">
                <a:solidFill>
                  <a:schemeClr val="tx1"/>
                </a:solidFill>
                <a:latin typeface="+mn-lt"/>
                <a:ea typeface="+mn-ea"/>
                <a:cs typeface="Arial" pitchFamily="34" charset="0"/>
              </a:defRPr>
            </a:lvl1pPr>
            <a:lvl2pPr marL="447675" indent="-180975"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mn-lt"/>
                <a:ea typeface="+mn-ea"/>
                <a:cs typeface="Arial" pitchFamily="34" charset="0"/>
              </a:defRPr>
            </a:lvl2pPr>
            <a:lvl3pPr marL="714375" indent="-171450"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mn-lt"/>
                <a:ea typeface="+mn-ea"/>
                <a:cs typeface="Arial" pitchFamily="34" charset="0"/>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tx1"/>
                </a:solidFill>
                <a:latin typeface="+mn-lt"/>
                <a:ea typeface="+mn-ea"/>
                <a:cs typeface="Arial" pitchFamily="34" charset="0"/>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hangingPunct="0">
              <a:lnSpc>
                <a:spcPct val="90000"/>
              </a:lnSpc>
              <a:spcBef>
                <a:spcPct val="25000"/>
              </a:spcBef>
              <a:spcAft>
                <a:spcPct val="0"/>
              </a:spcAft>
              <a:buClr>
                <a:srgbClr val="FFFFFF">
                  <a:lumMod val="65000"/>
                </a:srgbClr>
              </a:buClr>
              <a:buSzPct val="100000"/>
              <a:buNone/>
              <a:tabLst>
                <a:tab pos="6815138" algn="r"/>
              </a:tabLst>
              <a:defRPr/>
            </a:pPr>
            <a:r>
              <a:rPr lang="cs-CZ" sz="1400" dirty="0">
                <a:solidFill>
                  <a:srgbClr val="E7E6E6">
                    <a:lumMod val="50000"/>
                  </a:srgbClr>
                </a:solidFill>
                <a:latin typeface="Calibri Light" panose="020F0302020204030204"/>
              </a:rPr>
              <a:t>Také zde se potvrzuje, že děti sdílejí názor, že odborná pomoc při problémech duševního zdraví může být pro lidi prospěšná. Zároveň při poskytování pomoci považují za důležité mít lidský a ohleduplný přístup odborníka a udržet pomoc v tajnosti před okolím. Otevřenost k odborné pomoci je výrazně vyšší u starších dospívajících ve srovnání s mladšími.</a:t>
            </a:r>
          </a:p>
        </p:txBody>
      </p:sp>
      <p:sp>
        <p:nvSpPr>
          <p:cNvPr id="7" name="Obdélník 9">
            <a:extLst>
              <a:ext uri="{FF2B5EF4-FFF2-40B4-BE49-F238E27FC236}">
                <a16:creationId xmlns:a16="http://schemas.microsoft.com/office/drawing/2014/main" id="{62078C1E-7C5D-C88E-337F-F529539F32CE}"/>
              </a:ext>
            </a:extLst>
          </p:cNvPr>
          <p:cNvSpPr/>
          <p:nvPr/>
        </p:nvSpPr>
        <p:spPr>
          <a:xfrm>
            <a:off x="313378" y="2224385"/>
            <a:ext cx="4198446" cy="340519"/>
          </a:xfrm>
          <a:prstGeom prst="roundRect">
            <a:avLst/>
          </a:prstGeom>
          <a:solidFill>
            <a:srgbClr val="6C488E"/>
          </a:solidFill>
          <a:ln w="12700" cap="flat" cmpd="sng" algn="ctr">
            <a:noFill/>
            <a:prstDash val="solid"/>
            <a:miter lim="800000"/>
          </a:ln>
          <a:effectLst>
            <a:outerShdw blurRad="50800" dist="38100" dir="2700000" algn="tl" rotWithShape="0">
              <a:prstClr val="black">
                <a:alpha val="40000"/>
              </a:prstClr>
            </a:outerShdw>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400" b="1" kern="0" dirty="0">
                <a:solidFill>
                  <a:prstClr val="white"/>
                </a:solidFill>
                <a:latin typeface="Calibri Light" panose="020F0302020204030204" pitchFamily="34" charset="0"/>
                <a:cs typeface="Calibri Light" panose="020F0302020204030204" pitchFamily="34" charset="0"/>
              </a:rPr>
              <a:t>Důvěra k odborníkům a institucím</a:t>
            </a:r>
            <a:endParaRPr kumimoji="0" lang="cs-CZ" sz="1400" b="1" i="0" u="none" strike="noStrike" kern="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2" name="TextovéPole 1">
            <a:extLst>
              <a:ext uri="{FF2B5EF4-FFF2-40B4-BE49-F238E27FC236}">
                <a16:creationId xmlns:a16="http://schemas.microsoft.com/office/drawing/2014/main" id="{36B55E1A-802E-C455-5469-FB2301F976F8}"/>
              </a:ext>
            </a:extLst>
          </p:cNvPr>
          <p:cNvSpPr txBox="1"/>
          <p:nvPr/>
        </p:nvSpPr>
        <p:spPr>
          <a:xfrm>
            <a:off x="4882562" y="2298516"/>
            <a:ext cx="1253869" cy="246221"/>
          </a:xfrm>
          <a:prstGeom prst="rect">
            <a:avLst/>
          </a:prstGeom>
          <a:noFill/>
        </p:spPr>
        <p:txBody>
          <a:bodyPr wrap="none" rtlCol="0">
            <a:spAutoFit/>
          </a:bodyPr>
          <a:lstStyle/>
          <a:p>
            <a:r>
              <a:rPr lang="cs-CZ" sz="1000" dirty="0">
                <a:latin typeface="+mj-lt"/>
              </a:rPr>
              <a:t>Rozhodně souhlasím</a:t>
            </a:r>
          </a:p>
        </p:txBody>
      </p:sp>
      <p:sp>
        <p:nvSpPr>
          <p:cNvPr id="3" name="TextovéPole 2">
            <a:extLst>
              <a:ext uri="{FF2B5EF4-FFF2-40B4-BE49-F238E27FC236}">
                <a16:creationId xmlns:a16="http://schemas.microsoft.com/office/drawing/2014/main" id="{0FB2F7E4-038D-87C7-530D-75F9960CB7ED}"/>
              </a:ext>
            </a:extLst>
          </p:cNvPr>
          <p:cNvSpPr txBox="1"/>
          <p:nvPr/>
        </p:nvSpPr>
        <p:spPr>
          <a:xfrm>
            <a:off x="6605971" y="2306260"/>
            <a:ext cx="1002197" cy="246221"/>
          </a:xfrm>
          <a:prstGeom prst="rect">
            <a:avLst/>
          </a:prstGeom>
          <a:noFill/>
        </p:spPr>
        <p:txBody>
          <a:bodyPr wrap="none" rtlCol="0">
            <a:spAutoFit/>
          </a:bodyPr>
          <a:lstStyle/>
          <a:p>
            <a:r>
              <a:rPr lang="cs-CZ" sz="1000" dirty="0">
                <a:latin typeface="+mj-lt"/>
              </a:rPr>
              <a:t>Spíše souhlasím</a:t>
            </a:r>
          </a:p>
        </p:txBody>
      </p:sp>
      <p:sp>
        <p:nvSpPr>
          <p:cNvPr id="4" name="Obdélník 3">
            <a:extLst>
              <a:ext uri="{FF2B5EF4-FFF2-40B4-BE49-F238E27FC236}">
                <a16:creationId xmlns:a16="http://schemas.microsoft.com/office/drawing/2014/main" id="{A3FAD195-F71C-CC35-31A9-AE96F18ACB78}"/>
              </a:ext>
            </a:extLst>
          </p:cNvPr>
          <p:cNvSpPr/>
          <p:nvPr/>
        </p:nvSpPr>
        <p:spPr>
          <a:xfrm>
            <a:off x="4844432" y="2386196"/>
            <a:ext cx="72008" cy="72000"/>
          </a:xfrm>
          <a:prstGeom prst="rect">
            <a:avLst/>
          </a:prstGeom>
          <a:solidFill>
            <a:srgbClr val="6C488E"/>
          </a:solidFill>
          <a:ln>
            <a:solidFill>
              <a:srgbClr val="6C4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a:extLst>
              <a:ext uri="{FF2B5EF4-FFF2-40B4-BE49-F238E27FC236}">
                <a16:creationId xmlns:a16="http://schemas.microsoft.com/office/drawing/2014/main" id="{D9FEFF01-0C92-6587-83F2-6CB022DE85E3}"/>
              </a:ext>
            </a:extLst>
          </p:cNvPr>
          <p:cNvSpPr/>
          <p:nvPr/>
        </p:nvSpPr>
        <p:spPr>
          <a:xfrm>
            <a:off x="6566688" y="2396476"/>
            <a:ext cx="72008" cy="7200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11">
            <a:extLst>
              <a:ext uri="{FF2B5EF4-FFF2-40B4-BE49-F238E27FC236}">
                <a16:creationId xmlns:a16="http://schemas.microsoft.com/office/drawing/2014/main" id="{E95ED6EF-5FF7-7DC2-69B6-1725C5A2B85C}"/>
              </a:ext>
            </a:extLst>
          </p:cNvPr>
          <p:cNvSpPr txBox="1"/>
          <p:nvPr/>
        </p:nvSpPr>
        <p:spPr>
          <a:xfrm>
            <a:off x="7828684" y="2296420"/>
            <a:ext cx="381836" cy="246221"/>
          </a:xfrm>
          <a:prstGeom prst="rect">
            <a:avLst/>
          </a:prstGeom>
          <a:noFill/>
        </p:spPr>
        <p:txBody>
          <a:bodyPr wrap="none" rtlCol="0">
            <a:spAutoFit/>
          </a:bodyPr>
          <a:lstStyle/>
          <a:p>
            <a:r>
              <a:rPr lang="cs-CZ" sz="1000" dirty="0">
                <a:latin typeface="+mj-lt"/>
              </a:rPr>
              <a:t>T2B</a:t>
            </a:r>
          </a:p>
        </p:txBody>
      </p:sp>
    </p:spTree>
    <p:extLst>
      <p:ext uri="{BB962C8B-B14F-4D97-AF65-F5344CB8AC3E}">
        <p14:creationId xmlns:p14="http://schemas.microsoft.com/office/powerpoint/2010/main" val="2680659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ulka 1">
            <a:extLst>
              <a:ext uri="{FF2B5EF4-FFF2-40B4-BE49-F238E27FC236}">
                <a16:creationId xmlns:a16="http://schemas.microsoft.com/office/drawing/2014/main" id="{2FD9F4CF-4FE9-8EDA-1728-0BC992F15EEC}"/>
              </a:ext>
            </a:extLst>
          </p:cNvPr>
          <p:cNvGraphicFramePr>
            <a:graphicFrameLocks noGrp="1"/>
          </p:cNvGraphicFramePr>
          <p:nvPr>
            <p:extLst>
              <p:ext uri="{D42A27DB-BD31-4B8C-83A1-F6EECF244321}">
                <p14:modId xmlns:p14="http://schemas.microsoft.com/office/powerpoint/2010/main" val="270127315"/>
              </p:ext>
            </p:extLst>
          </p:nvPr>
        </p:nvGraphicFramePr>
        <p:xfrm>
          <a:off x="278994" y="2356851"/>
          <a:ext cx="11359405" cy="3400345"/>
        </p:xfrm>
        <a:graphic>
          <a:graphicData uri="http://schemas.openxmlformats.org/drawingml/2006/table">
            <a:tbl>
              <a:tblPr/>
              <a:tblGrid>
                <a:gridCol w="4248472">
                  <a:extLst>
                    <a:ext uri="{9D8B030D-6E8A-4147-A177-3AD203B41FA5}">
                      <a16:colId xmlns:a16="http://schemas.microsoft.com/office/drawing/2014/main" val="1986763786"/>
                    </a:ext>
                  </a:extLst>
                </a:gridCol>
                <a:gridCol w="4368009">
                  <a:extLst>
                    <a:ext uri="{9D8B030D-6E8A-4147-A177-3AD203B41FA5}">
                      <a16:colId xmlns:a16="http://schemas.microsoft.com/office/drawing/2014/main" val="1283477260"/>
                    </a:ext>
                  </a:extLst>
                </a:gridCol>
                <a:gridCol w="685731">
                  <a:extLst>
                    <a:ext uri="{9D8B030D-6E8A-4147-A177-3AD203B41FA5}">
                      <a16:colId xmlns:a16="http://schemas.microsoft.com/office/drawing/2014/main" val="2894756490"/>
                    </a:ext>
                  </a:extLst>
                </a:gridCol>
                <a:gridCol w="685731">
                  <a:extLst>
                    <a:ext uri="{9D8B030D-6E8A-4147-A177-3AD203B41FA5}">
                      <a16:colId xmlns:a16="http://schemas.microsoft.com/office/drawing/2014/main" val="1700964301"/>
                    </a:ext>
                  </a:extLst>
                </a:gridCol>
                <a:gridCol w="685731">
                  <a:extLst>
                    <a:ext uri="{9D8B030D-6E8A-4147-A177-3AD203B41FA5}">
                      <a16:colId xmlns:a16="http://schemas.microsoft.com/office/drawing/2014/main" val="1117114120"/>
                    </a:ext>
                  </a:extLst>
                </a:gridCol>
                <a:gridCol w="685731">
                  <a:extLst>
                    <a:ext uri="{9D8B030D-6E8A-4147-A177-3AD203B41FA5}">
                      <a16:colId xmlns:a16="http://schemas.microsoft.com/office/drawing/2014/main" val="2461125772"/>
                    </a:ext>
                  </a:extLst>
                </a:gridCol>
              </a:tblGrid>
              <a:tr h="257095">
                <a:tc>
                  <a:txBody>
                    <a:bodyPr/>
                    <a:lstStyle/>
                    <a:p>
                      <a:pPr algn="ctr" fontAlgn="b"/>
                      <a:endParaRPr kumimoji="0" lang="en-US" sz="1100" b="0" i="0" u="none" strike="noStrike" kern="1200" cap="none" spc="0" normalizeH="0" baseline="0" noProof="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en-US" sz="1100" b="0" i="0" u="none" strike="noStrike" kern="1200" cap="none" spc="0" normalizeH="0" baseline="0" noProof="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0" i="0" u="none" strike="noStrike" dirty="0">
                          <a:effectLst/>
                          <a:latin typeface="+mj-lt"/>
                        </a:rPr>
                        <a:t>chlapec</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A485C1"/>
                    </a:solidFill>
                  </a:tcPr>
                </a:tc>
                <a:tc>
                  <a:txBody>
                    <a:bodyPr/>
                    <a:lstStyle/>
                    <a:p>
                      <a:pPr algn="ctr" fontAlgn="b"/>
                      <a:r>
                        <a:rPr lang="cs-CZ" sz="1000" b="0" i="0" u="none" strike="noStrike" dirty="0">
                          <a:effectLst/>
                          <a:latin typeface="+mj-lt"/>
                        </a:rPr>
                        <a:t>dívka</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A485C1"/>
                    </a:solidFill>
                  </a:tcPr>
                </a:tc>
                <a:tc>
                  <a:txBody>
                    <a:bodyPr/>
                    <a:lstStyle/>
                    <a:p>
                      <a:pPr algn="ctr" fontAlgn="b"/>
                      <a:r>
                        <a:rPr lang="cs-CZ" sz="1000" b="0" i="0" u="none" strike="noStrike" dirty="0">
                          <a:effectLst/>
                          <a:latin typeface="+mj-lt"/>
                        </a:rPr>
                        <a:t>12 - 15 let</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A485C1"/>
                    </a:solidFill>
                  </a:tcPr>
                </a:tc>
                <a:tc>
                  <a:txBody>
                    <a:bodyPr/>
                    <a:lstStyle/>
                    <a:p>
                      <a:pPr algn="ctr" fontAlgn="b"/>
                      <a:r>
                        <a:rPr lang="cs-CZ" sz="1000" b="0" i="0" u="none" strike="noStrike" dirty="0">
                          <a:effectLst/>
                          <a:latin typeface="+mj-lt"/>
                        </a:rPr>
                        <a:t>16 - 19 let</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A485C1"/>
                    </a:solidFill>
                  </a:tcPr>
                </a:tc>
                <a:extLst>
                  <a:ext uri="{0D108BD9-81ED-4DB2-BD59-A6C34878D82A}">
                    <a16:rowId xmlns:a16="http://schemas.microsoft.com/office/drawing/2014/main" val="1766418058"/>
                  </a:ext>
                </a:extLst>
              </a:tr>
              <a:tr h="314325">
                <a:tc>
                  <a:txBody>
                    <a:bodyPr/>
                    <a:lstStyle/>
                    <a:p>
                      <a:pPr algn="r" fontAlgn="b"/>
                      <a:r>
                        <a:rPr lang="cs-CZ" sz="1000" b="0" i="0" u="none" strike="noStrike" dirty="0">
                          <a:effectLst/>
                          <a:latin typeface="Calibri Light" panose="020F0302020204030204" pitchFamily="34" charset="0"/>
                        </a:rPr>
                        <a:t>Pokud by služby v případě duševních obtíží nabízel někdo ve škole či v okolí, více lidí by jich využilo.</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50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53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57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4007082603"/>
                  </a:ext>
                </a:extLst>
              </a:tr>
              <a:tr h="314325">
                <a:tc>
                  <a:txBody>
                    <a:bodyPr/>
                    <a:lstStyle/>
                    <a:p>
                      <a:pPr algn="r" fontAlgn="b"/>
                      <a:r>
                        <a:rPr lang="cs-CZ" sz="1000" b="0" i="0" u="none" strike="noStrike">
                          <a:effectLst/>
                          <a:latin typeface="Calibri Light" panose="020F0302020204030204" pitchFamily="34" charset="0"/>
                        </a:rPr>
                        <a:t>Lidé mají málo času na odbornou pomoc, musí kvůli tomu rušit své jiné aktivity.</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46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50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43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53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4218571015"/>
                  </a:ext>
                </a:extLst>
              </a:tr>
              <a:tr h="314325">
                <a:tc>
                  <a:txBody>
                    <a:bodyPr/>
                    <a:lstStyle/>
                    <a:p>
                      <a:pPr algn="r" fontAlgn="b"/>
                      <a:r>
                        <a:rPr lang="cs-CZ" sz="1000" b="0" i="0" u="none" strike="noStrike">
                          <a:effectLst/>
                          <a:latin typeface="Calibri Light" panose="020F0302020204030204" pitchFamily="34" charset="0"/>
                        </a:rPr>
                        <a:t>Lidé chtějí své obtíže komunikovat online prostřednictvím technologií.</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43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48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45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47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971971722"/>
                  </a:ext>
                </a:extLst>
              </a:tr>
              <a:tr h="314325">
                <a:tc>
                  <a:txBody>
                    <a:bodyPr/>
                    <a:lstStyle/>
                    <a:p>
                      <a:pPr algn="r" fontAlgn="b"/>
                      <a:r>
                        <a:rPr lang="cs-CZ" sz="1000" b="0" i="0" u="none" strike="noStrike">
                          <a:effectLst/>
                          <a:latin typeface="Calibri Light" panose="020F0302020204030204" pitchFamily="34" charset="0"/>
                        </a:rPr>
                        <a:t>Lidé mají potíže s domluvou pomoci, stejně jako s přístupem lidí, co ji nabízejí.</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43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45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39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49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045307025"/>
                  </a:ext>
                </a:extLst>
              </a:tr>
              <a:tr h="314325">
                <a:tc>
                  <a:txBody>
                    <a:bodyPr/>
                    <a:lstStyle/>
                    <a:p>
                      <a:pPr algn="r" fontAlgn="b"/>
                      <a:r>
                        <a:rPr lang="cs-CZ" sz="1000" b="0" i="0" u="none" strike="noStrike">
                          <a:effectLst/>
                          <a:latin typeface="Calibri Light" panose="020F0302020204030204" pitchFamily="34" charset="0"/>
                        </a:rPr>
                        <a:t>Děti a mladí potřebují souhlas rodičů, aby pomoc mohli vyhledat.</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42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33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61081729"/>
                  </a:ext>
                </a:extLst>
              </a:tr>
              <a:tr h="314325">
                <a:tc>
                  <a:txBody>
                    <a:bodyPr/>
                    <a:lstStyle/>
                    <a:p>
                      <a:pPr algn="r" fontAlgn="b"/>
                      <a:r>
                        <a:rPr lang="cs-CZ" sz="1000" b="0" i="0" u="none" strike="noStrike">
                          <a:effectLst/>
                          <a:latin typeface="Calibri Light" panose="020F0302020204030204" pitchFamily="34" charset="0"/>
                        </a:rPr>
                        <a:t>Služby odborné pomoci jsou dostupné (blízko místa bydliště).</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29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44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222078642"/>
                  </a:ext>
                </a:extLst>
              </a:tr>
              <a:tr h="314325">
                <a:tc>
                  <a:txBody>
                    <a:bodyPr/>
                    <a:lstStyle/>
                    <a:p>
                      <a:pPr algn="r" fontAlgn="b"/>
                      <a:r>
                        <a:rPr lang="pl-PL" sz="1000" b="0" i="0" u="none" strike="noStrike">
                          <a:effectLst/>
                          <a:latin typeface="Calibri Light" panose="020F0302020204030204" pitchFamily="34" charset="0"/>
                        </a:rPr>
                        <a:t>Odborná pomoc je zcela zdarma.</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29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987560467"/>
                  </a:ext>
                </a:extLst>
              </a:tr>
              <a:tr h="314325">
                <a:tc>
                  <a:txBody>
                    <a:bodyPr/>
                    <a:lstStyle/>
                    <a:p>
                      <a:pPr algn="r" fontAlgn="b"/>
                      <a:r>
                        <a:rPr lang="pl-PL" sz="1000" b="0" i="0" u="none" strike="noStrike">
                          <a:effectLst/>
                          <a:latin typeface="Calibri Light" panose="020F0302020204030204" pitchFamily="34" charset="0"/>
                        </a:rPr>
                        <a:t>Doprava za odbornou pomocí zabere mnoho času.</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315437707"/>
                  </a:ext>
                </a:extLst>
              </a:tr>
              <a:tr h="314325">
                <a:tc>
                  <a:txBody>
                    <a:bodyPr/>
                    <a:lstStyle/>
                    <a:p>
                      <a:pPr algn="r" fontAlgn="b"/>
                      <a:r>
                        <a:rPr lang="cs-CZ" sz="1000" b="0" i="0" u="none" strike="noStrike">
                          <a:effectLst/>
                          <a:latin typeface="Calibri Light" panose="020F0302020204030204" pitchFamily="34" charset="0"/>
                        </a:rPr>
                        <a:t>Časy nabízené odbornou pomocí nejsou vyhovující.</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3325712784"/>
                  </a:ext>
                </a:extLst>
              </a:tr>
              <a:tr h="314325">
                <a:tc>
                  <a:txBody>
                    <a:bodyPr/>
                    <a:lstStyle/>
                    <a:p>
                      <a:pPr algn="r" fontAlgn="b"/>
                      <a:r>
                        <a:rPr lang="cs-CZ" sz="1000" b="0" i="0" u="none" strike="noStrike" dirty="0">
                          <a:effectLst/>
                          <a:latin typeface="Calibri Light" panose="020F0302020204030204" pitchFamily="34" charset="0"/>
                        </a:rPr>
                        <a:t>U odborníka/</a:t>
                      </a:r>
                      <a:r>
                        <a:rPr lang="cs-CZ" sz="1000" b="0" i="0" u="none" strike="noStrike" dirty="0" err="1">
                          <a:effectLst/>
                          <a:latin typeface="Calibri Light" panose="020F0302020204030204" pitchFamily="34" charset="0"/>
                        </a:rPr>
                        <a:t>ice</a:t>
                      </a:r>
                      <a:r>
                        <a:rPr lang="cs-CZ" sz="1000" b="0" i="0" u="none" strike="noStrike" dirty="0">
                          <a:effectLst/>
                          <a:latin typeface="Calibri Light" panose="020F0302020204030204" pitchFamily="34" charset="0"/>
                        </a:rPr>
                        <a:t> dostanou termín lidé hned, jak se objednají.</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26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215042313"/>
                  </a:ext>
                </a:extLst>
              </a:tr>
            </a:tbl>
          </a:graphicData>
        </a:graphic>
      </p:graphicFrame>
      <p:graphicFrame>
        <p:nvGraphicFramePr>
          <p:cNvPr id="6" name="Chart 5">
            <a:extLst>
              <a:ext uri="{FF2B5EF4-FFF2-40B4-BE49-F238E27FC236}">
                <a16:creationId xmlns:a16="http://schemas.microsoft.com/office/drawing/2014/main" id="{502982A0-4EAD-C6FB-91B8-41B33070199C}"/>
              </a:ext>
            </a:extLst>
          </p:cNvPr>
          <p:cNvGraphicFramePr/>
          <p:nvPr>
            <p:extLst>
              <p:ext uri="{D42A27DB-BD31-4B8C-83A1-F6EECF244321}">
                <p14:modId xmlns:p14="http://schemas.microsoft.com/office/powerpoint/2010/main" val="2613398545"/>
              </p:ext>
            </p:extLst>
          </p:nvPr>
        </p:nvGraphicFramePr>
        <p:xfrm>
          <a:off x="4560489" y="2583569"/>
          <a:ext cx="4439815" cy="3173628"/>
        </p:xfrm>
        <a:graphic>
          <a:graphicData uri="http://schemas.openxmlformats.org/drawingml/2006/chart">
            <c:chart xmlns:c="http://schemas.openxmlformats.org/drawingml/2006/chart" xmlns:r="http://schemas.openxmlformats.org/officeDocument/2006/relationships" r:id="rId3"/>
          </a:graphicData>
        </a:graphic>
      </p:graphicFrame>
      <p:sp>
        <p:nvSpPr>
          <p:cNvPr id="22" name="Nadpis 1"/>
          <p:cNvSpPr txBox="1">
            <a:spLocks/>
          </p:cNvSpPr>
          <p:nvPr/>
        </p:nvSpPr>
        <p:spPr>
          <a:xfrm>
            <a:off x="407369" y="44624"/>
            <a:ext cx="11377264" cy="872331"/>
          </a:xfrm>
          <a:prstGeom prst="rect">
            <a:avLst/>
          </a:prstGeom>
        </p:spPr>
        <p:txBody>
          <a:bodyPr vert="horz" lIns="91438" tIns="45719" rIns="91438" bIns="45719" rtlCol="0" anchor="ctr">
            <a:noAutofit/>
          </a:bodyPr>
          <a:lstStyle>
            <a:lvl1pPr algn="l" defTabSz="914400" rtl="0" eaLnBrk="1" latinLnBrk="0" hangingPunct="1">
              <a:lnSpc>
                <a:spcPct val="100000"/>
              </a:lnSpc>
              <a:spcBef>
                <a:spcPct val="0"/>
              </a:spcBef>
              <a:buNone/>
              <a:defRPr sz="3000" b="1" i="0" kern="1200">
                <a:solidFill>
                  <a:srgbClr val="5C5F63"/>
                </a:solidFill>
                <a:latin typeface="Arial"/>
                <a:ea typeface="+mj-ea"/>
                <a:cs typeface="Aria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4400" b="0" i="0" u="none" strike="noStrike" kern="1200" cap="none" spc="0" normalizeH="0" baseline="0" noProof="0" dirty="0">
                <a:ln>
                  <a:noFill/>
                </a:ln>
                <a:solidFill>
                  <a:srgbClr val="5C5F63"/>
                </a:solidFill>
                <a:effectLst/>
                <a:uLnTx/>
                <a:uFillTx/>
                <a:latin typeface="Calibri Light" panose="020F0302020204030204"/>
                <a:ea typeface="+mj-ea"/>
                <a:cs typeface="Calibri Light" panose="020F0302020204030204" pitchFamily="34" charset="0"/>
              </a:rPr>
              <a:t>Systémové a strukturální překážky:</a:t>
            </a:r>
            <a:r>
              <a:rPr kumimoji="0" lang="cs-CZ" b="0" i="0" u="none" strike="noStrike" kern="1200" cap="none" spc="0" normalizeH="0" baseline="0" noProof="0" dirty="0">
                <a:ln>
                  <a:noFill/>
                </a:ln>
                <a:solidFill>
                  <a:srgbClr val="5C5F63"/>
                </a:solidFill>
                <a:effectLst/>
                <a:uLnTx/>
                <a:uFillTx/>
                <a:latin typeface="Calibri Light" panose="020F0302020204030204"/>
                <a:ea typeface="+mj-ea"/>
                <a:cs typeface="Calibri Light" panose="020F0302020204030204" pitchFamily="34" charset="0"/>
              </a:rPr>
              <a:t> dostupnost služeb</a:t>
            </a:r>
          </a:p>
        </p:txBody>
      </p:sp>
      <p:sp>
        <p:nvSpPr>
          <p:cNvPr id="10" name="TextovéPole 2">
            <a:extLst>
              <a:ext uri="{FF2B5EF4-FFF2-40B4-BE49-F238E27FC236}">
                <a16:creationId xmlns:a16="http://schemas.microsoft.com/office/drawing/2014/main" id="{CCA649F5-DC91-9D30-FA03-793E42E00BB7}"/>
              </a:ext>
            </a:extLst>
          </p:cNvPr>
          <p:cNvSpPr txBox="1"/>
          <p:nvPr/>
        </p:nvSpPr>
        <p:spPr>
          <a:xfrm>
            <a:off x="2621758" y="6488668"/>
            <a:ext cx="9145016" cy="230832"/>
          </a:xfrm>
          <a:prstGeom prst="rect">
            <a:avLst/>
          </a:prstGeom>
          <a:noFill/>
        </p:spPr>
        <p:txBody>
          <a:bodyPr wrap="square" rtlCol="0">
            <a:spAutoFit/>
          </a:bodyPr>
          <a:lstStyle/>
          <a:p>
            <a:r>
              <a:rPr lang="pt-BR" sz="900" i="1" dirty="0">
                <a:solidFill>
                  <a:schemeClr val="tx1">
                    <a:lumMod val="65000"/>
                    <a:lumOff val="35000"/>
                  </a:schemeClr>
                </a:solidFill>
                <a:latin typeface="+mj-lt"/>
              </a:rPr>
              <a:t>H4. Jsou služby v případech duševních obtíží dostupné? Co si o tom myslíš ty?</a:t>
            </a:r>
            <a:r>
              <a:rPr lang="cs-CZ" sz="900" i="1" dirty="0">
                <a:solidFill>
                  <a:schemeClr val="tx1">
                    <a:lumMod val="65000"/>
                    <a:lumOff val="35000"/>
                  </a:schemeClr>
                </a:solidFill>
                <a:latin typeface="+mj-lt"/>
              </a:rPr>
              <a:t> </a:t>
            </a:r>
            <a:r>
              <a:rPr lang="pt-BR" sz="900" i="1" dirty="0">
                <a:solidFill>
                  <a:schemeClr val="tx1">
                    <a:lumMod val="65000"/>
                    <a:lumOff val="35000"/>
                  </a:schemeClr>
                </a:solidFill>
                <a:latin typeface="+mj-lt"/>
              </a:rPr>
              <a:t>Uveď, do jaké míry souhlasíš s následujícími výroky.</a:t>
            </a:r>
          </a:p>
        </p:txBody>
      </p:sp>
      <p:sp>
        <p:nvSpPr>
          <p:cNvPr id="5" name="Content Placeholder 3">
            <a:extLst>
              <a:ext uri="{FF2B5EF4-FFF2-40B4-BE49-F238E27FC236}">
                <a16:creationId xmlns:a16="http://schemas.microsoft.com/office/drawing/2014/main" id="{0DBE1901-8970-132E-12D9-F35FEA4E5504}"/>
              </a:ext>
            </a:extLst>
          </p:cNvPr>
          <p:cNvSpPr txBox="1">
            <a:spLocks/>
          </p:cNvSpPr>
          <p:nvPr/>
        </p:nvSpPr>
        <p:spPr>
          <a:xfrm>
            <a:off x="553600" y="1012232"/>
            <a:ext cx="11084799" cy="688576"/>
          </a:xfrm>
          <a:prstGeom prst="rect">
            <a:avLst/>
          </a:prstGeom>
          <a:solidFill>
            <a:sysClr val="window" lastClr="FFFFFF"/>
          </a:solidFill>
        </p:spPr>
        <p:txBody>
          <a:bodyPr anchor="t"/>
          <a:lstStyle>
            <a:lvl1pPr marL="180975" indent="-180975" algn="l" defTabSz="914400" rtl="0" eaLnBrk="1" latinLnBrk="0" hangingPunct="1">
              <a:spcBef>
                <a:spcPts val="600"/>
              </a:spcBef>
              <a:spcAft>
                <a:spcPts val="600"/>
              </a:spcAft>
              <a:buClr>
                <a:schemeClr val="accent1"/>
              </a:buClr>
              <a:buFont typeface="Arial" pitchFamily="34" charset="0"/>
              <a:buChar char="•"/>
              <a:defRPr sz="1800" kern="1200">
                <a:solidFill>
                  <a:schemeClr val="tx1"/>
                </a:solidFill>
                <a:latin typeface="+mn-lt"/>
                <a:ea typeface="+mn-ea"/>
                <a:cs typeface="Arial" pitchFamily="34" charset="0"/>
              </a:defRPr>
            </a:lvl1pPr>
            <a:lvl2pPr marL="447675" indent="-180975"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mn-lt"/>
                <a:ea typeface="+mn-ea"/>
                <a:cs typeface="Arial" pitchFamily="34" charset="0"/>
              </a:defRPr>
            </a:lvl2pPr>
            <a:lvl3pPr marL="714375" indent="-171450"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mn-lt"/>
                <a:ea typeface="+mn-ea"/>
                <a:cs typeface="Arial" pitchFamily="34" charset="0"/>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tx1"/>
                </a:solidFill>
                <a:latin typeface="+mn-lt"/>
                <a:ea typeface="+mn-ea"/>
                <a:cs typeface="Arial" pitchFamily="34" charset="0"/>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hangingPunct="0">
              <a:lnSpc>
                <a:spcPct val="90000"/>
              </a:lnSpc>
              <a:spcBef>
                <a:spcPct val="25000"/>
              </a:spcBef>
              <a:spcAft>
                <a:spcPct val="0"/>
              </a:spcAft>
              <a:buClr>
                <a:srgbClr val="FFFFFF">
                  <a:lumMod val="65000"/>
                </a:srgbClr>
              </a:buClr>
              <a:buSzPct val="100000"/>
              <a:buNone/>
              <a:tabLst>
                <a:tab pos="6815138" algn="r"/>
              </a:tabLst>
              <a:defRPr/>
            </a:pPr>
            <a:r>
              <a:rPr lang="cs-CZ" sz="1400" dirty="0">
                <a:solidFill>
                  <a:srgbClr val="E7E6E6">
                    <a:lumMod val="50000"/>
                  </a:srgbClr>
                </a:solidFill>
                <a:latin typeface="Calibri Light" panose="020F0302020204030204"/>
              </a:rPr>
              <a:t>Děti s tvrzeními v této oblasti spíše nesouhlasí než souhlasí. Jediné prohlášení, kde se data překlápějí směrem k souhlasu, je, že pokud by služby duševního zdraví byly poskytovány ve škole nebo okolí, využilo by je více lidí. Starší a dívky jsou ještě nakloněni souhlasit s tvrzením, že lidé nemají čas a musí zrušit jiné aktivity, aby vyhledali pomoc. Děti mají tendenci si myslet, že dostupnost služeb je nedostatečná a největší překážky vidí v nevyhovujících časech, potřebě čekat na objednání, v zpoplatnění služeb nebo v jejich nedostupnosti blízko domova.</a:t>
            </a:r>
          </a:p>
        </p:txBody>
      </p:sp>
      <p:sp>
        <p:nvSpPr>
          <p:cNvPr id="7" name="Obdélník 9">
            <a:extLst>
              <a:ext uri="{FF2B5EF4-FFF2-40B4-BE49-F238E27FC236}">
                <a16:creationId xmlns:a16="http://schemas.microsoft.com/office/drawing/2014/main" id="{62078C1E-7C5D-C88E-337F-F529539F32CE}"/>
              </a:ext>
            </a:extLst>
          </p:cNvPr>
          <p:cNvSpPr/>
          <p:nvPr/>
        </p:nvSpPr>
        <p:spPr>
          <a:xfrm>
            <a:off x="313378" y="2224385"/>
            <a:ext cx="4198446" cy="340519"/>
          </a:xfrm>
          <a:prstGeom prst="roundRect">
            <a:avLst/>
          </a:prstGeom>
          <a:solidFill>
            <a:srgbClr val="6C488E"/>
          </a:solidFill>
          <a:ln w="12700" cap="flat" cmpd="sng" algn="ctr">
            <a:noFill/>
            <a:prstDash val="solid"/>
            <a:miter lim="800000"/>
          </a:ln>
          <a:effectLst>
            <a:outerShdw blurRad="50800" dist="38100" dir="2700000" algn="tl" rotWithShape="0">
              <a:prstClr val="black">
                <a:alpha val="40000"/>
              </a:prstClr>
            </a:outerShdw>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400" b="1" kern="0" dirty="0">
                <a:solidFill>
                  <a:prstClr val="white"/>
                </a:solidFill>
                <a:latin typeface="Calibri Light" panose="020F0302020204030204" pitchFamily="34" charset="0"/>
                <a:cs typeface="Calibri Light" panose="020F0302020204030204" pitchFamily="34" charset="0"/>
              </a:rPr>
              <a:t>Dostupnost služeb v případě duševních obtíží</a:t>
            </a:r>
            <a:endParaRPr kumimoji="0" lang="cs-CZ" sz="1400" b="1" i="0" u="none" strike="noStrike" kern="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2" name="TextovéPole 1">
            <a:extLst>
              <a:ext uri="{FF2B5EF4-FFF2-40B4-BE49-F238E27FC236}">
                <a16:creationId xmlns:a16="http://schemas.microsoft.com/office/drawing/2014/main" id="{36B55E1A-802E-C455-5469-FB2301F976F8}"/>
              </a:ext>
            </a:extLst>
          </p:cNvPr>
          <p:cNvSpPr txBox="1"/>
          <p:nvPr/>
        </p:nvSpPr>
        <p:spPr>
          <a:xfrm>
            <a:off x="4882562" y="2298516"/>
            <a:ext cx="1253869" cy="246221"/>
          </a:xfrm>
          <a:prstGeom prst="rect">
            <a:avLst/>
          </a:prstGeom>
          <a:noFill/>
        </p:spPr>
        <p:txBody>
          <a:bodyPr wrap="none" rtlCol="0">
            <a:spAutoFit/>
          </a:bodyPr>
          <a:lstStyle/>
          <a:p>
            <a:r>
              <a:rPr lang="cs-CZ" sz="1000" dirty="0">
                <a:latin typeface="+mj-lt"/>
              </a:rPr>
              <a:t>Rozhodně souhlasím</a:t>
            </a:r>
          </a:p>
        </p:txBody>
      </p:sp>
      <p:sp>
        <p:nvSpPr>
          <p:cNvPr id="3" name="TextovéPole 2">
            <a:extLst>
              <a:ext uri="{FF2B5EF4-FFF2-40B4-BE49-F238E27FC236}">
                <a16:creationId xmlns:a16="http://schemas.microsoft.com/office/drawing/2014/main" id="{0FB2F7E4-038D-87C7-530D-75F9960CB7ED}"/>
              </a:ext>
            </a:extLst>
          </p:cNvPr>
          <p:cNvSpPr txBox="1"/>
          <p:nvPr/>
        </p:nvSpPr>
        <p:spPr>
          <a:xfrm>
            <a:off x="6605971" y="2306260"/>
            <a:ext cx="1002197" cy="246221"/>
          </a:xfrm>
          <a:prstGeom prst="rect">
            <a:avLst/>
          </a:prstGeom>
          <a:noFill/>
        </p:spPr>
        <p:txBody>
          <a:bodyPr wrap="none" rtlCol="0">
            <a:spAutoFit/>
          </a:bodyPr>
          <a:lstStyle/>
          <a:p>
            <a:r>
              <a:rPr lang="cs-CZ" sz="1000" dirty="0">
                <a:latin typeface="+mj-lt"/>
              </a:rPr>
              <a:t>Spíše souhlasím</a:t>
            </a:r>
          </a:p>
        </p:txBody>
      </p:sp>
      <p:sp>
        <p:nvSpPr>
          <p:cNvPr id="4" name="Obdélník 3">
            <a:extLst>
              <a:ext uri="{FF2B5EF4-FFF2-40B4-BE49-F238E27FC236}">
                <a16:creationId xmlns:a16="http://schemas.microsoft.com/office/drawing/2014/main" id="{A3FAD195-F71C-CC35-31A9-AE96F18ACB78}"/>
              </a:ext>
            </a:extLst>
          </p:cNvPr>
          <p:cNvSpPr/>
          <p:nvPr/>
        </p:nvSpPr>
        <p:spPr>
          <a:xfrm>
            <a:off x="4844432" y="2386196"/>
            <a:ext cx="72008" cy="72000"/>
          </a:xfrm>
          <a:prstGeom prst="rect">
            <a:avLst/>
          </a:prstGeom>
          <a:solidFill>
            <a:srgbClr val="6C488E"/>
          </a:solidFill>
          <a:ln>
            <a:solidFill>
              <a:srgbClr val="6C4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a:extLst>
              <a:ext uri="{FF2B5EF4-FFF2-40B4-BE49-F238E27FC236}">
                <a16:creationId xmlns:a16="http://schemas.microsoft.com/office/drawing/2014/main" id="{D9FEFF01-0C92-6587-83F2-6CB022DE85E3}"/>
              </a:ext>
            </a:extLst>
          </p:cNvPr>
          <p:cNvSpPr/>
          <p:nvPr/>
        </p:nvSpPr>
        <p:spPr>
          <a:xfrm>
            <a:off x="6566688" y="2396476"/>
            <a:ext cx="72008" cy="7200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11">
            <a:extLst>
              <a:ext uri="{FF2B5EF4-FFF2-40B4-BE49-F238E27FC236}">
                <a16:creationId xmlns:a16="http://schemas.microsoft.com/office/drawing/2014/main" id="{E95ED6EF-5FF7-7DC2-69B6-1725C5A2B85C}"/>
              </a:ext>
            </a:extLst>
          </p:cNvPr>
          <p:cNvSpPr txBox="1"/>
          <p:nvPr/>
        </p:nvSpPr>
        <p:spPr>
          <a:xfrm>
            <a:off x="7828684" y="2296420"/>
            <a:ext cx="381836" cy="246221"/>
          </a:xfrm>
          <a:prstGeom prst="rect">
            <a:avLst/>
          </a:prstGeom>
          <a:noFill/>
        </p:spPr>
        <p:txBody>
          <a:bodyPr wrap="none" rtlCol="0">
            <a:spAutoFit/>
          </a:bodyPr>
          <a:lstStyle/>
          <a:p>
            <a:r>
              <a:rPr lang="cs-CZ" sz="1000" dirty="0">
                <a:latin typeface="+mj-lt"/>
              </a:rPr>
              <a:t>T2B</a:t>
            </a:r>
          </a:p>
        </p:txBody>
      </p:sp>
    </p:spTree>
    <p:extLst>
      <p:ext uri="{BB962C8B-B14F-4D97-AF65-F5344CB8AC3E}">
        <p14:creationId xmlns:p14="http://schemas.microsoft.com/office/powerpoint/2010/main" val="1339887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C3E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a:solidFill>
                  <a:prstClr val="white"/>
                </a:solidFill>
              </a:rPr>
              <a:t>Důležitost vztahu s rodiči</a:t>
            </a:r>
            <a:endParaRPr lang="en-US" dirty="0"/>
          </a:p>
        </p:txBody>
      </p:sp>
      <p:grpSp>
        <p:nvGrpSpPr>
          <p:cNvPr id="15" name="Group 22"/>
          <p:cNvGrpSpPr/>
          <p:nvPr/>
        </p:nvGrpSpPr>
        <p:grpSpPr>
          <a:xfrm>
            <a:off x="1968500" y="5247952"/>
            <a:ext cx="8255000" cy="152400"/>
            <a:chOff x="1968500" y="5247952"/>
            <a:chExt cx="8255000" cy="152400"/>
          </a:xfrm>
        </p:grpSpPr>
        <p:cxnSp>
          <p:nvCxnSpPr>
            <p:cNvPr id="16" name="Straight Connector 23"/>
            <p:cNvCxnSpPr/>
            <p:nvPr/>
          </p:nvCxnSpPr>
          <p:spPr>
            <a:xfrm>
              <a:off x="1968500" y="5324152"/>
              <a:ext cx="8255000" cy="0"/>
            </a:xfrm>
            <a:prstGeom prst="line">
              <a:avLst/>
            </a:prstGeom>
            <a:noFill/>
            <a:ln w="9525" cap="flat" cmpd="sng" algn="ctr">
              <a:solidFill>
                <a:sysClr val="window" lastClr="FFFFFF">
                  <a:lumMod val="65000"/>
                </a:sysClr>
              </a:solidFill>
              <a:prstDash val="solid"/>
            </a:ln>
            <a:effectLst/>
          </p:spPr>
        </p:cxnSp>
        <p:grpSp>
          <p:nvGrpSpPr>
            <p:cNvPr id="17" name="Group 24"/>
            <p:cNvGrpSpPr/>
            <p:nvPr/>
          </p:nvGrpSpPr>
          <p:grpSpPr>
            <a:xfrm>
              <a:off x="5551456" y="5247952"/>
              <a:ext cx="1089089" cy="152400"/>
              <a:chOff x="5551456" y="5552752"/>
              <a:chExt cx="1089089" cy="152400"/>
            </a:xfrm>
          </p:grpSpPr>
          <p:sp>
            <p:nvSpPr>
              <p:cNvPr id="18" name="Rounded Rectangle 25"/>
              <p:cNvSpPr/>
              <p:nvPr/>
            </p:nvSpPr>
            <p:spPr>
              <a:xfrm>
                <a:off x="5551456" y="5552752"/>
                <a:ext cx="152400" cy="152400"/>
              </a:xfrm>
              <a:prstGeom prst="roundRect">
                <a:avLst/>
              </a:prstGeom>
              <a:solidFill>
                <a:schemeClr val="accent1"/>
              </a:solidFill>
              <a:ln w="25400"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9" name="Rounded Rectangle 26"/>
              <p:cNvSpPr/>
              <p:nvPr/>
            </p:nvSpPr>
            <p:spPr>
              <a:xfrm>
                <a:off x="5740993" y="5552752"/>
                <a:ext cx="152400" cy="152400"/>
              </a:xfrm>
              <a:prstGeom prst="roundRect">
                <a:avLst/>
              </a:prstGeom>
              <a:solidFill>
                <a:schemeClr val="accent2"/>
              </a:solidFill>
              <a:ln w="25400"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20" name="Rounded Rectangle 27"/>
              <p:cNvSpPr/>
              <p:nvPr/>
            </p:nvSpPr>
            <p:spPr>
              <a:xfrm>
                <a:off x="5926229" y="5552752"/>
                <a:ext cx="152400" cy="152400"/>
              </a:xfrm>
              <a:prstGeom prst="roundRect">
                <a:avLst/>
              </a:prstGeom>
              <a:solidFill>
                <a:schemeClr val="accent3"/>
              </a:solidFill>
              <a:ln w="25400"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21" name="Rounded Rectangle 28"/>
              <p:cNvSpPr/>
              <p:nvPr/>
            </p:nvSpPr>
            <p:spPr>
              <a:xfrm>
                <a:off x="6113372" y="5552752"/>
                <a:ext cx="152400" cy="152400"/>
              </a:xfrm>
              <a:prstGeom prst="roundRect">
                <a:avLst/>
              </a:prstGeom>
              <a:solidFill>
                <a:schemeClr val="accent4"/>
              </a:solidFill>
              <a:ln w="25400"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22" name="Rounded Rectangle 29"/>
              <p:cNvSpPr/>
              <p:nvPr/>
            </p:nvSpPr>
            <p:spPr>
              <a:xfrm>
                <a:off x="6302909" y="5552752"/>
                <a:ext cx="152400" cy="152400"/>
              </a:xfrm>
              <a:prstGeom prst="roundRect">
                <a:avLst/>
              </a:prstGeom>
              <a:solidFill>
                <a:schemeClr val="accent5"/>
              </a:solidFill>
              <a:ln w="25400"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32" name="Rounded Rectangle 30"/>
              <p:cNvSpPr/>
              <p:nvPr/>
            </p:nvSpPr>
            <p:spPr>
              <a:xfrm>
                <a:off x="6488145" y="5552752"/>
                <a:ext cx="152400" cy="152400"/>
              </a:xfrm>
              <a:prstGeom prst="roundRect">
                <a:avLst/>
              </a:prstGeom>
              <a:solidFill>
                <a:schemeClr val="accent6"/>
              </a:solidFill>
              <a:ln w="25400"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grpSp>
      </p:grpSp>
      <p:pic>
        <p:nvPicPr>
          <p:cNvPr id="3" name="Picture 2">
            <a:extLst>
              <a:ext uri="{FF2B5EF4-FFF2-40B4-BE49-F238E27FC236}">
                <a16:creationId xmlns:a16="http://schemas.microsoft.com/office/drawing/2014/main" id="{1B3CB974-EF21-7E02-1B10-96905536AA7C}"/>
              </a:ext>
            </a:extLst>
          </p:cNvPr>
          <p:cNvPicPr>
            <a:picLocks noChangeAspect="1"/>
          </p:cNvPicPr>
          <p:nvPr/>
        </p:nvPicPr>
        <p:blipFill>
          <a:blip r:embed="rId2"/>
          <a:stretch>
            <a:fillRect/>
          </a:stretch>
        </p:blipFill>
        <p:spPr>
          <a:xfrm>
            <a:off x="133156" y="6093296"/>
            <a:ext cx="2781688" cy="638264"/>
          </a:xfrm>
          <a:prstGeom prst="rect">
            <a:avLst/>
          </a:prstGeom>
        </p:spPr>
      </p:pic>
    </p:spTree>
    <p:extLst>
      <p:ext uri="{BB962C8B-B14F-4D97-AF65-F5344CB8AC3E}">
        <p14:creationId xmlns:p14="http://schemas.microsoft.com/office/powerpoint/2010/main" val="663416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ulka 1">
            <a:extLst>
              <a:ext uri="{FF2B5EF4-FFF2-40B4-BE49-F238E27FC236}">
                <a16:creationId xmlns:a16="http://schemas.microsoft.com/office/drawing/2014/main" id="{2FD9F4CF-4FE9-8EDA-1728-0BC992F15EEC}"/>
              </a:ext>
            </a:extLst>
          </p:cNvPr>
          <p:cNvGraphicFramePr>
            <a:graphicFrameLocks noGrp="1"/>
          </p:cNvGraphicFramePr>
          <p:nvPr>
            <p:extLst>
              <p:ext uri="{D42A27DB-BD31-4B8C-83A1-F6EECF244321}">
                <p14:modId xmlns:p14="http://schemas.microsoft.com/office/powerpoint/2010/main" val="1088948677"/>
              </p:ext>
            </p:extLst>
          </p:nvPr>
        </p:nvGraphicFramePr>
        <p:xfrm>
          <a:off x="757077" y="3037866"/>
          <a:ext cx="10677843" cy="2338690"/>
        </p:xfrm>
        <a:graphic>
          <a:graphicData uri="http://schemas.openxmlformats.org/drawingml/2006/table">
            <a:tbl>
              <a:tblPr/>
              <a:tblGrid>
                <a:gridCol w="3357563">
                  <a:extLst>
                    <a:ext uri="{9D8B030D-6E8A-4147-A177-3AD203B41FA5}">
                      <a16:colId xmlns:a16="http://schemas.microsoft.com/office/drawing/2014/main" val="1986763786"/>
                    </a:ext>
                  </a:extLst>
                </a:gridCol>
                <a:gridCol w="2136280">
                  <a:extLst>
                    <a:ext uri="{9D8B030D-6E8A-4147-A177-3AD203B41FA5}">
                      <a16:colId xmlns:a16="http://schemas.microsoft.com/office/drawing/2014/main" val="4064263987"/>
                    </a:ext>
                  </a:extLst>
                </a:gridCol>
                <a:gridCol w="648000">
                  <a:extLst>
                    <a:ext uri="{9D8B030D-6E8A-4147-A177-3AD203B41FA5}">
                      <a16:colId xmlns:a16="http://schemas.microsoft.com/office/drawing/2014/main" val="2894756490"/>
                    </a:ext>
                  </a:extLst>
                </a:gridCol>
                <a:gridCol w="648000">
                  <a:extLst>
                    <a:ext uri="{9D8B030D-6E8A-4147-A177-3AD203B41FA5}">
                      <a16:colId xmlns:a16="http://schemas.microsoft.com/office/drawing/2014/main" val="1700964301"/>
                    </a:ext>
                  </a:extLst>
                </a:gridCol>
                <a:gridCol w="648000">
                  <a:extLst>
                    <a:ext uri="{9D8B030D-6E8A-4147-A177-3AD203B41FA5}">
                      <a16:colId xmlns:a16="http://schemas.microsoft.com/office/drawing/2014/main" val="1117114120"/>
                    </a:ext>
                  </a:extLst>
                </a:gridCol>
                <a:gridCol w="648000">
                  <a:extLst>
                    <a:ext uri="{9D8B030D-6E8A-4147-A177-3AD203B41FA5}">
                      <a16:colId xmlns:a16="http://schemas.microsoft.com/office/drawing/2014/main" val="2461125772"/>
                    </a:ext>
                  </a:extLst>
                </a:gridCol>
                <a:gridCol w="648000">
                  <a:extLst>
                    <a:ext uri="{9D8B030D-6E8A-4147-A177-3AD203B41FA5}">
                      <a16:colId xmlns:a16="http://schemas.microsoft.com/office/drawing/2014/main" val="4149257295"/>
                    </a:ext>
                  </a:extLst>
                </a:gridCol>
                <a:gridCol w="648000">
                  <a:extLst>
                    <a:ext uri="{9D8B030D-6E8A-4147-A177-3AD203B41FA5}">
                      <a16:colId xmlns:a16="http://schemas.microsoft.com/office/drawing/2014/main" val="53287055"/>
                    </a:ext>
                  </a:extLst>
                </a:gridCol>
                <a:gridCol w="648000">
                  <a:extLst>
                    <a:ext uri="{9D8B030D-6E8A-4147-A177-3AD203B41FA5}">
                      <a16:colId xmlns:a16="http://schemas.microsoft.com/office/drawing/2014/main" val="2882973536"/>
                    </a:ext>
                  </a:extLst>
                </a:gridCol>
                <a:gridCol w="648000">
                  <a:extLst>
                    <a:ext uri="{9D8B030D-6E8A-4147-A177-3AD203B41FA5}">
                      <a16:colId xmlns:a16="http://schemas.microsoft.com/office/drawing/2014/main" val="1461728791"/>
                    </a:ext>
                  </a:extLst>
                </a:gridCol>
              </a:tblGrid>
              <a:tr h="430490">
                <a:tc>
                  <a:txBody>
                    <a:bodyPr/>
                    <a:lstStyle/>
                    <a:p>
                      <a:pPr algn="ctr" fontAlgn="b"/>
                      <a:endParaRPr kumimoji="0" lang="en-US" sz="1100" b="0" i="0" u="none" strike="noStrike" kern="1200" cap="none" spc="0" normalizeH="0" baseline="0" noProof="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en-US" sz="1100" b="0" i="0" u="none" strike="noStrike" kern="1200" cap="none" spc="0" normalizeH="0" baseline="0" noProof="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0" i="0" u="none" strike="noStrike" dirty="0">
                          <a:effectLst/>
                          <a:latin typeface="+mj-lt"/>
                        </a:rPr>
                        <a:t>chlapec</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A485C1"/>
                    </a:solidFill>
                  </a:tcPr>
                </a:tc>
                <a:tc>
                  <a:txBody>
                    <a:bodyPr/>
                    <a:lstStyle/>
                    <a:p>
                      <a:pPr algn="ctr" fontAlgn="b"/>
                      <a:r>
                        <a:rPr lang="cs-CZ" sz="1000" b="0" i="0" u="none" strike="noStrike" dirty="0">
                          <a:effectLst/>
                          <a:latin typeface="+mj-lt"/>
                        </a:rPr>
                        <a:t>dívka</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A485C1"/>
                    </a:solidFill>
                  </a:tcPr>
                </a:tc>
                <a:tc>
                  <a:txBody>
                    <a:bodyPr/>
                    <a:lstStyle/>
                    <a:p>
                      <a:pPr algn="ctr" fontAlgn="b"/>
                      <a:r>
                        <a:rPr lang="cs-CZ" sz="1000" b="0" i="0" u="none" strike="noStrike" dirty="0">
                          <a:effectLst/>
                          <a:latin typeface="+mj-lt"/>
                        </a:rPr>
                        <a:t>12 - 15 let</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A485C1"/>
                    </a:solidFill>
                  </a:tcPr>
                </a:tc>
                <a:tc>
                  <a:txBody>
                    <a:bodyPr/>
                    <a:lstStyle/>
                    <a:p>
                      <a:pPr algn="ctr" fontAlgn="b"/>
                      <a:r>
                        <a:rPr lang="cs-CZ" sz="1000" b="0" i="0" u="none" strike="noStrike" dirty="0">
                          <a:effectLst/>
                          <a:latin typeface="+mj-lt"/>
                        </a:rPr>
                        <a:t>16 - 19 let</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A485C1"/>
                    </a:solidFill>
                  </a:tcPr>
                </a:tc>
                <a:tc>
                  <a:txBody>
                    <a:bodyPr/>
                    <a:lstStyle/>
                    <a:p>
                      <a:pPr algn="ctr" fontAlgn="b"/>
                      <a:r>
                        <a:rPr lang="cs-CZ" sz="1000" b="0" i="0" u="none" strike="noStrike" dirty="0">
                          <a:effectLst/>
                          <a:latin typeface="Calibri Light" panose="020F0302020204030204" pitchFamily="34" charset="0"/>
                        </a:rPr>
                        <a:t>Chlapec, 12-15 let</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lumMod val="20000"/>
                        <a:lumOff val="80000"/>
                      </a:schemeClr>
                    </a:solidFill>
                  </a:tcPr>
                </a:tc>
                <a:tc>
                  <a:txBody>
                    <a:bodyPr/>
                    <a:lstStyle/>
                    <a:p>
                      <a:pPr algn="ctr" fontAlgn="b"/>
                      <a:r>
                        <a:rPr lang="cs-CZ" sz="1000" b="0" i="0" u="none" strike="noStrike" dirty="0">
                          <a:effectLst/>
                          <a:latin typeface="Calibri Light" panose="020F0302020204030204" pitchFamily="34" charset="0"/>
                        </a:rPr>
                        <a:t>Chlapec, 16-19 let</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lumMod val="20000"/>
                        <a:lumOff val="80000"/>
                      </a:schemeClr>
                    </a:solidFill>
                  </a:tcPr>
                </a:tc>
                <a:tc>
                  <a:txBody>
                    <a:bodyPr/>
                    <a:lstStyle/>
                    <a:p>
                      <a:pPr algn="ctr" fontAlgn="b"/>
                      <a:r>
                        <a:rPr lang="cs-CZ" sz="1000" b="0" i="0" u="none" strike="noStrike" dirty="0">
                          <a:effectLst/>
                          <a:latin typeface="Calibri Light" panose="020F0302020204030204" pitchFamily="34" charset="0"/>
                        </a:rPr>
                        <a:t>Dívka, </a:t>
                      </a:r>
                    </a:p>
                    <a:p>
                      <a:pPr algn="ctr" fontAlgn="b"/>
                      <a:r>
                        <a:rPr lang="cs-CZ" sz="1000" b="0" i="0" u="none" strike="noStrike" dirty="0">
                          <a:effectLst/>
                          <a:latin typeface="Calibri Light" panose="020F0302020204030204" pitchFamily="34" charset="0"/>
                        </a:rPr>
                        <a:t>12-15 let</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lumMod val="20000"/>
                        <a:lumOff val="80000"/>
                      </a:schemeClr>
                    </a:solidFill>
                  </a:tcPr>
                </a:tc>
                <a:tc>
                  <a:txBody>
                    <a:bodyPr/>
                    <a:lstStyle/>
                    <a:p>
                      <a:pPr algn="ctr" fontAlgn="b"/>
                      <a:r>
                        <a:rPr lang="cs-CZ" sz="1000" b="0" i="0" u="none" strike="noStrike" dirty="0">
                          <a:effectLst/>
                          <a:latin typeface="Calibri Light" panose="020F0302020204030204" pitchFamily="34" charset="0"/>
                        </a:rPr>
                        <a:t>Dívka, </a:t>
                      </a:r>
                    </a:p>
                    <a:p>
                      <a:pPr algn="ctr" fontAlgn="b"/>
                      <a:r>
                        <a:rPr lang="cs-CZ" sz="1000" b="0" i="0" u="none" strike="noStrike" dirty="0">
                          <a:effectLst/>
                          <a:latin typeface="Calibri Light" panose="020F0302020204030204" pitchFamily="34" charset="0"/>
                        </a:rPr>
                        <a:t>16-19 let</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66418058"/>
                  </a:ext>
                </a:extLst>
              </a:tr>
              <a:tr h="381640">
                <a:tc>
                  <a:txBody>
                    <a:bodyPr/>
                    <a:lstStyle/>
                    <a:p>
                      <a:pPr algn="l" fontAlgn="b"/>
                      <a:r>
                        <a:rPr lang="cs-CZ" sz="1000" b="1" i="0" u="none" strike="noStrike" dirty="0">
                          <a:effectLst/>
                          <a:latin typeface="Calibri Light" panose="020F0302020204030204" pitchFamily="34" charset="0"/>
                        </a:rPr>
                        <a:t>skvělý </a:t>
                      </a:r>
                      <a:r>
                        <a:rPr lang="cs-CZ" sz="1000" b="0" i="0" u="none" strike="noStrike" dirty="0">
                          <a:effectLst/>
                          <a:latin typeface="Calibri Light" panose="020F0302020204030204" pitchFamily="34" charset="0"/>
                        </a:rPr>
                        <a:t>– nemáme žádné konflikty a všechno o sobě jim říkám, o všem si povídáme</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26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17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26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17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31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13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07082603"/>
                  </a:ext>
                </a:extLst>
              </a:tr>
              <a:tr h="381640">
                <a:tc>
                  <a:txBody>
                    <a:bodyPr/>
                    <a:lstStyle/>
                    <a:p>
                      <a:pPr algn="l" fontAlgn="b"/>
                      <a:r>
                        <a:rPr lang="cs-CZ" sz="1000" b="1" i="0" u="none" strike="noStrike" dirty="0">
                          <a:effectLst/>
                          <a:latin typeface="Calibri Light" panose="020F0302020204030204" pitchFamily="34" charset="0"/>
                        </a:rPr>
                        <a:t>velmi dobrý</a:t>
                      </a:r>
                      <a:r>
                        <a:rPr lang="cs-CZ" sz="1000" b="0" i="0" u="none" strike="noStrike" dirty="0">
                          <a:effectLst/>
                          <a:latin typeface="Calibri Light" panose="020F0302020204030204" pitchFamily="34" charset="0"/>
                        </a:rPr>
                        <a:t> – nemáme žádné konflikty a důležité věci o sobě říkám</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24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647054537"/>
                  </a:ext>
                </a:extLst>
              </a:tr>
              <a:tr h="381640">
                <a:tc>
                  <a:txBody>
                    <a:bodyPr/>
                    <a:lstStyle/>
                    <a:p>
                      <a:pPr algn="l" fontAlgn="b"/>
                      <a:r>
                        <a:rPr lang="cs-CZ" sz="1000" b="1" i="0" u="none" strike="noStrike" dirty="0">
                          <a:effectLst/>
                          <a:latin typeface="Calibri Light" panose="020F0302020204030204" pitchFamily="34" charset="0"/>
                        </a:rPr>
                        <a:t>dobrý</a:t>
                      </a:r>
                      <a:r>
                        <a:rPr lang="cs-CZ" sz="1000" b="0" i="0" u="none" strike="noStrike" dirty="0">
                          <a:effectLst/>
                          <a:latin typeface="Calibri Light" panose="020F0302020204030204" pitchFamily="34" charset="0"/>
                        </a:rPr>
                        <a:t> – občas se pohádáme nebo něčemu nerozumí, ale jinak se na ně vždycky můžu spolehnout</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40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43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760477879"/>
                  </a:ext>
                </a:extLst>
              </a:tr>
              <a:tr h="381640">
                <a:tc>
                  <a:txBody>
                    <a:bodyPr/>
                    <a:lstStyle/>
                    <a:p>
                      <a:pPr algn="l" fontAlgn="b"/>
                      <a:r>
                        <a:rPr lang="cs-CZ" sz="1000" b="1" i="0" u="none" strike="noStrike" noProof="0" dirty="0">
                          <a:effectLst/>
                          <a:latin typeface="Calibri Light" panose="020F0302020204030204" pitchFamily="34" charset="0"/>
                        </a:rPr>
                        <a:t>nic moc</a:t>
                      </a:r>
                      <a:r>
                        <a:rPr lang="cs-CZ" sz="1000" b="0" i="0" u="none" strike="noStrike" noProof="0" dirty="0">
                          <a:effectLst/>
                          <a:latin typeface="Calibri Light" panose="020F0302020204030204" pitchFamily="34" charset="0"/>
                        </a:rPr>
                        <a:t> – často se hádáme a skoro nic o sobě jim neříkám</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12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10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11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14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998147101"/>
                  </a:ext>
                </a:extLst>
              </a:tr>
              <a:tr h="381640">
                <a:tc>
                  <a:txBody>
                    <a:bodyPr/>
                    <a:lstStyle/>
                    <a:p>
                      <a:pPr algn="l" fontAlgn="b"/>
                      <a:r>
                        <a:rPr lang="cs-CZ" sz="1000" b="1" i="0" u="none" strike="noStrike" dirty="0">
                          <a:effectLst/>
                          <a:latin typeface="Calibri Light" panose="020F0302020204030204" pitchFamily="34" charset="0"/>
                        </a:rPr>
                        <a:t>špatný</a:t>
                      </a:r>
                      <a:r>
                        <a:rPr lang="cs-CZ" sz="1000" b="0" i="0" u="none" strike="noStrike" dirty="0">
                          <a:effectLst/>
                          <a:latin typeface="Calibri Light" panose="020F0302020204030204" pitchFamily="34" charset="0"/>
                        </a:rPr>
                        <a:t> – máme spoustu konfliktů, nic spolu neřešíme</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461081729"/>
                  </a:ext>
                </a:extLst>
              </a:tr>
            </a:tbl>
          </a:graphicData>
        </a:graphic>
      </p:graphicFrame>
      <p:sp>
        <p:nvSpPr>
          <p:cNvPr id="22" name="Nadpis 1"/>
          <p:cNvSpPr txBox="1">
            <a:spLocks/>
          </p:cNvSpPr>
          <p:nvPr/>
        </p:nvSpPr>
        <p:spPr>
          <a:xfrm>
            <a:off x="407369" y="44624"/>
            <a:ext cx="11377264" cy="872331"/>
          </a:xfrm>
          <a:prstGeom prst="rect">
            <a:avLst/>
          </a:prstGeom>
        </p:spPr>
        <p:txBody>
          <a:bodyPr vert="horz" lIns="91438" tIns="45719" rIns="91438" bIns="45719" rtlCol="0" anchor="ctr">
            <a:noAutofit/>
          </a:bodyPr>
          <a:lstStyle>
            <a:lvl1pPr algn="l" defTabSz="914400" rtl="0" eaLnBrk="1" latinLnBrk="0" hangingPunct="1">
              <a:lnSpc>
                <a:spcPct val="100000"/>
              </a:lnSpc>
              <a:spcBef>
                <a:spcPct val="0"/>
              </a:spcBef>
              <a:buNone/>
              <a:defRPr sz="3000" b="1" i="0" kern="1200">
                <a:solidFill>
                  <a:srgbClr val="5C5F63"/>
                </a:solidFill>
                <a:latin typeface="Arial"/>
                <a:ea typeface="+mj-ea"/>
                <a:cs typeface="Aria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4400" b="0" i="0" u="none" strike="noStrike" kern="1200" cap="none" spc="0" normalizeH="0" baseline="0" noProof="0" dirty="0">
                <a:ln>
                  <a:noFill/>
                </a:ln>
                <a:solidFill>
                  <a:srgbClr val="5C5F63"/>
                </a:solidFill>
                <a:effectLst/>
                <a:uLnTx/>
                <a:uFillTx/>
                <a:latin typeface="Calibri Light" panose="020F0302020204030204"/>
                <a:ea typeface="+mj-ea"/>
                <a:cs typeface="Calibri Light" panose="020F0302020204030204" pitchFamily="34" charset="0"/>
              </a:rPr>
              <a:t>Vztah k rodičů</a:t>
            </a:r>
            <a:r>
              <a:rPr lang="cs-CZ" sz="4400" b="0" dirty="0">
                <a:latin typeface="Calibri Light" panose="020F0302020204030204"/>
                <a:cs typeface="Calibri Light" panose="020F0302020204030204" pitchFamily="34" charset="0"/>
              </a:rPr>
              <a:t>m</a:t>
            </a:r>
            <a:endParaRPr kumimoji="0" lang="cs-CZ" sz="4400" b="0" i="0" u="none" strike="noStrike" kern="1200" cap="none" spc="0" normalizeH="0" baseline="0" noProof="0" dirty="0">
              <a:ln>
                <a:noFill/>
              </a:ln>
              <a:solidFill>
                <a:srgbClr val="5C5F63"/>
              </a:solidFill>
              <a:effectLst/>
              <a:uLnTx/>
              <a:uFillTx/>
              <a:latin typeface="Calibri Light" panose="020F0302020204030204"/>
              <a:ea typeface="+mj-ea"/>
              <a:cs typeface="Calibri Light" panose="020F0302020204030204" pitchFamily="34" charset="0"/>
            </a:endParaRPr>
          </a:p>
        </p:txBody>
      </p:sp>
      <p:sp>
        <p:nvSpPr>
          <p:cNvPr id="10" name="TextovéPole 2">
            <a:extLst>
              <a:ext uri="{FF2B5EF4-FFF2-40B4-BE49-F238E27FC236}">
                <a16:creationId xmlns:a16="http://schemas.microsoft.com/office/drawing/2014/main" id="{CCA649F5-DC91-9D30-FA03-793E42E00BB7}"/>
              </a:ext>
            </a:extLst>
          </p:cNvPr>
          <p:cNvSpPr txBox="1"/>
          <p:nvPr/>
        </p:nvSpPr>
        <p:spPr>
          <a:xfrm>
            <a:off x="2286399" y="6488668"/>
            <a:ext cx="9480375" cy="230832"/>
          </a:xfrm>
          <a:prstGeom prst="rect">
            <a:avLst/>
          </a:prstGeom>
          <a:noFill/>
        </p:spPr>
        <p:txBody>
          <a:bodyPr wrap="square" rtlCol="0">
            <a:spAutoFit/>
          </a:bodyPr>
          <a:lstStyle/>
          <a:p>
            <a:r>
              <a:rPr lang="pt-BR" sz="900" i="1" dirty="0">
                <a:solidFill>
                  <a:schemeClr val="tx1">
                    <a:lumMod val="65000"/>
                    <a:lumOff val="35000"/>
                  </a:schemeClr>
                </a:solidFill>
                <a:latin typeface="+mj-lt"/>
              </a:rPr>
              <a:t>X1. Jaký vztah máš ke svým rodičům?</a:t>
            </a:r>
          </a:p>
        </p:txBody>
      </p:sp>
      <p:sp>
        <p:nvSpPr>
          <p:cNvPr id="5" name="Content Placeholder 3">
            <a:extLst>
              <a:ext uri="{FF2B5EF4-FFF2-40B4-BE49-F238E27FC236}">
                <a16:creationId xmlns:a16="http://schemas.microsoft.com/office/drawing/2014/main" id="{0DBE1901-8970-132E-12D9-F35FEA4E5504}"/>
              </a:ext>
            </a:extLst>
          </p:cNvPr>
          <p:cNvSpPr txBox="1">
            <a:spLocks/>
          </p:cNvSpPr>
          <p:nvPr/>
        </p:nvSpPr>
        <p:spPr>
          <a:xfrm>
            <a:off x="587650" y="1268377"/>
            <a:ext cx="11084799" cy="688576"/>
          </a:xfrm>
          <a:prstGeom prst="rect">
            <a:avLst/>
          </a:prstGeom>
          <a:solidFill>
            <a:sysClr val="window" lastClr="FFFFFF"/>
          </a:solidFill>
        </p:spPr>
        <p:txBody>
          <a:bodyPr anchor="ctr"/>
          <a:lstStyle>
            <a:lvl1pPr marL="180975" indent="-180975" algn="l" defTabSz="914400" rtl="0" eaLnBrk="1" latinLnBrk="0" hangingPunct="1">
              <a:spcBef>
                <a:spcPts val="600"/>
              </a:spcBef>
              <a:spcAft>
                <a:spcPts val="600"/>
              </a:spcAft>
              <a:buClr>
                <a:schemeClr val="accent1"/>
              </a:buClr>
              <a:buFont typeface="Arial" pitchFamily="34" charset="0"/>
              <a:buChar char="•"/>
              <a:defRPr sz="1800" kern="1200">
                <a:solidFill>
                  <a:schemeClr val="tx1"/>
                </a:solidFill>
                <a:latin typeface="+mn-lt"/>
                <a:ea typeface="+mn-ea"/>
                <a:cs typeface="Arial" pitchFamily="34" charset="0"/>
              </a:defRPr>
            </a:lvl1pPr>
            <a:lvl2pPr marL="447675" indent="-180975"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mn-lt"/>
                <a:ea typeface="+mn-ea"/>
                <a:cs typeface="Arial" pitchFamily="34" charset="0"/>
              </a:defRPr>
            </a:lvl2pPr>
            <a:lvl3pPr marL="714375" indent="-171450"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mn-lt"/>
                <a:ea typeface="+mn-ea"/>
                <a:cs typeface="Arial" pitchFamily="34" charset="0"/>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tx1"/>
                </a:solidFill>
                <a:latin typeface="+mn-lt"/>
                <a:ea typeface="+mn-ea"/>
                <a:cs typeface="Arial" pitchFamily="34" charset="0"/>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hangingPunct="0">
              <a:lnSpc>
                <a:spcPct val="90000"/>
              </a:lnSpc>
              <a:spcBef>
                <a:spcPct val="25000"/>
              </a:spcBef>
              <a:spcAft>
                <a:spcPct val="0"/>
              </a:spcAft>
              <a:buClr>
                <a:srgbClr val="FFFFFF">
                  <a:lumMod val="65000"/>
                </a:srgbClr>
              </a:buClr>
              <a:buSzPct val="100000"/>
              <a:buNone/>
              <a:tabLst>
                <a:tab pos="6815138" algn="r"/>
              </a:tabLst>
              <a:defRPr/>
            </a:pPr>
            <a:r>
              <a:rPr lang="cs-CZ" sz="1400" dirty="0">
                <a:solidFill>
                  <a:srgbClr val="E7E6E6">
                    <a:lumMod val="50000"/>
                  </a:srgbClr>
                </a:solidFill>
                <a:latin typeface="Calibri Light" panose="020F0302020204030204"/>
              </a:rPr>
              <a:t>Polovina dětí hodnotí svůj vztah s rodiči jako velmi dobrý, 11 % ho naopak považuje za nedobrý. Chlapci obecně vycházejí se svými rodiči lépe než jejich vrstevnice. Starší dospívající dívky mají také větší pravděpodobnost, že budou mít napjatější vztah se svými rodiči, což také částečné vysvětluje nižší ochotu starších obrátit se na rodiče v případě problémů s duševním zdravím pozorovaných u sebe nebo u svých přátel a naproti tomu vyšší akceptaci nestranných osob.</a:t>
            </a:r>
          </a:p>
        </p:txBody>
      </p:sp>
      <p:sp>
        <p:nvSpPr>
          <p:cNvPr id="7" name="Obdélník 9">
            <a:extLst>
              <a:ext uri="{FF2B5EF4-FFF2-40B4-BE49-F238E27FC236}">
                <a16:creationId xmlns:a16="http://schemas.microsoft.com/office/drawing/2014/main" id="{62078C1E-7C5D-C88E-337F-F529539F32CE}"/>
              </a:ext>
            </a:extLst>
          </p:cNvPr>
          <p:cNvSpPr/>
          <p:nvPr/>
        </p:nvSpPr>
        <p:spPr>
          <a:xfrm>
            <a:off x="757077" y="2996952"/>
            <a:ext cx="3428746" cy="340519"/>
          </a:xfrm>
          <a:prstGeom prst="roundRect">
            <a:avLst/>
          </a:prstGeom>
          <a:solidFill>
            <a:srgbClr val="6C488E"/>
          </a:solidFill>
          <a:ln w="12700" cap="flat" cmpd="sng" algn="ctr">
            <a:noFill/>
            <a:prstDash val="solid"/>
            <a:miter lim="800000"/>
          </a:ln>
          <a:effectLst>
            <a:outerShdw blurRad="50800" dist="38100" dir="2700000" algn="tl" rotWithShape="0">
              <a:prstClr val="black">
                <a:alpha val="40000"/>
              </a:prstClr>
            </a:outerShdw>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Vztah k rodičům</a:t>
            </a:r>
          </a:p>
        </p:txBody>
      </p:sp>
      <p:graphicFrame>
        <p:nvGraphicFramePr>
          <p:cNvPr id="3" name="Chart 7">
            <a:extLst>
              <a:ext uri="{FF2B5EF4-FFF2-40B4-BE49-F238E27FC236}">
                <a16:creationId xmlns:a16="http://schemas.microsoft.com/office/drawing/2014/main" id="{FD162191-CFAE-C40E-5B30-74368E83AB09}"/>
              </a:ext>
            </a:extLst>
          </p:cNvPr>
          <p:cNvGraphicFramePr/>
          <p:nvPr>
            <p:extLst>
              <p:ext uri="{D42A27DB-BD31-4B8C-83A1-F6EECF244321}">
                <p14:modId xmlns:p14="http://schemas.microsoft.com/office/powerpoint/2010/main" val="1728833793"/>
              </p:ext>
            </p:extLst>
          </p:nvPr>
        </p:nvGraphicFramePr>
        <p:xfrm>
          <a:off x="4185823" y="3461698"/>
          <a:ext cx="1872208" cy="1911518"/>
        </p:xfrm>
        <a:graphic>
          <a:graphicData uri="http://schemas.openxmlformats.org/drawingml/2006/chart">
            <c:chart xmlns:c="http://schemas.openxmlformats.org/drawingml/2006/chart" xmlns:r="http://schemas.openxmlformats.org/officeDocument/2006/relationships" r:id="rId3"/>
          </a:graphicData>
        </a:graphic>
      </p:graphicFrame>
      <p:sp>
        <p:nvSpPr>
          <p:cNvPr id="2" name="clipart_drawncirclegreen">
            <a:extLst>
              <a:ext uri="{FF2B5EF4-FFF2-40B4-BE49-F238E27FC236}">
                <a16:creationId xmlns:a16="http://schemas.microsoft.com/office/drawing/2014/main" id="{D4DA9F90-6A44-060B-CC23-A6F071F8D701}"/>
              </a:ext>
            </a:extLst>
          </p:cNvPr>
          <p:cNvSpPr>
            <a:spLocks/>
          </p:cNvSpPr>
          <p:nvPr/>
        </p:nvSpPr>
        <p:spPr bwMode="gray">
          <a:xfrm flipH="1" flipV="1">
            <a:off x="7032104" y="4653135"/>
            <a:ext cx="360040" cy="764334"/>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4" name="clipart_drawncirclegreen">
            <a:extLst>
              <a:ext uri="{FF2B5EF4-FFF2-40B4-BE49-F238E27FC236}">
                <a16:creationId xmlns:a16="http://schemas.microsoft.com/office/drawing/2014/main" id="{86DB6CF9-292D-CA6D-0685-892FDD03E9B3}"/>
              </a:ext>
            </a:extLst>
          </p:cNvPr>
          <p:cNvSpPr>
            <a:spLocks/>
          </p:cNvSpPr>
          <p:nvPr/>
        </p:nvSpPr>
        <p:spPr bwMode="gray">
          <a:xfrm flipH="1" flipV="1">
            <a:off x="8328248" y="4632679"/>
            <a:ext cx="360040" cy="764334"/>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9" name="clipart_drawncirclegreen">
            <a:extLst>
              <a:ext uri="{FF2B5EF4-FFF2-40B4-BE49-F238E27FC236}">
                <a16:creationId xmlns:a16="http://schemas.microsoft.com/office/drawing/2014/main" id="{E508E0A3-3C56-049E-4DA2-0DAD1F68EBE5}"/>
              </a:ext>
            </a:extLst>
          </p:cNvPr>
          <p:cNvSpPr>
            <a:spLocks/>
          </p:cNvSpPr>
          <p:nvPr/>
        </p:nvSpPr>
        <p:spPr bwMode="gray">
          <a:xfrm flipH="1" flipV="1">
            <a:off x="10920536" y="4612222"/>
            <a:ext cx="360040" cy="764334"/>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Tree>
    <p:extLst>
      <p:ext uri="{BB962C8B-B14F-4D97-AF65-F5344CB8AC3E}">
        <p14:creationId xmlns:p14="http://schemas.microsoft.com/office/powerpoint/2010/main" val="4083384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Nadpis 1"/>
          <p:cNvSpPr txBox="1">
            <a:spLocks/>
          </p:cNvSpPr>
          <p:nvPr/>
        </p:nvSpPr>
        <p:spPr>
          <a:xfrm>
            <a:off x="407369" y="44624"/>
            <a:ext cx="11377264" cy="872331"/>
          </a:xfrm>
          <a:prstGeom prst="rect">
            <a:avLst/>
          </a:prstGeom>
        </p:spPr>
        <p:txBody>
          <a:bodyPr vert="horz" lIns="91438" tIns="45719" rIns="91438" bIns="45719" rtlCol="0" anchor="ctr">
            <a:noAutofit/>
          </a:bodyPr>
          <a:lstStyle>
            <a:lvl1pPr algn="l" defTabSz="914400" rtl="0" eaLnBrk="1" latinLnBrk="0" hangingPunct="1">
              <a:lnSpc>
                <a:spcPct val="100000"/>
              </a:lnSpc>
              <a:spcBef>
                <a:spcPct val="0"/>
              </a:spcBef>
              <a:buNone/>
              <a:defRPr sz="3000" b="1" i="0" kern="1200">
                <a:solidFill>
                  <a:srgbClr val="5C5F63"/>
                </a:solidFill>
                <a:latin typeface="Arial"/>
                <a:ea typeface="+mj-ea"/>
                <a:cs typeface="Aria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4400" b="0" i="0" u="none" strike="noStrike" kern="1200" cap="none" spc="0" normalizeH="0" baseline="0" noProof="0" dirty="0">
                <a:ln>
                  <a:noFill/>
                </a:ln>
                <a:solidFill>
                  <a:srgbClr val="5C5F63"/>
                </a:solidFill>
                <a:effectLst/>
                <a:uLnTx/>
                <a:uFillTx/>
                <a:latin typeface="Calibri Light" panose="020F0302020204030204"/>
                <a:ea typeface="+mj-ea"/>
                <a:cs typeface="Calibri Light" panose="020F0302020204030204" pitchFamily="34" charset="0"/>
              </a:rPr>
              <a:t>Vztah s rodiči I</a:t>
            </a:r>
          </a:p>
        </p:txBody>
      </p:sp>
      <p:sp>
        <p:nvSpPr>
          <p:cNvPr id="10" name="TextovéPole 2">
            <a:extLst>
              <a:ext uri="{FF2B5EF4-FFF2-40B4-BE49-F238E27FC236}">
                <a16:creationId xmlns:a16="http://schemas.microsoft.com/office/drawing/2014/main" id="{CCA649F5-DC91-9D30-FA03-793E42E00BB7}"/>
              </a:ext>
            </a:extLst>
          </p:cNvPr>
          <p:cNvSpPr txBox="1"/>
          <p:nvPr/>
        </p:nvSpPr>
        <p:spPr>
          <a:xfrm>
            <a:off x="2243929" y="6428708"/>
            <a:ext cx="9480375" cy="369332"/>
          </a:xfrm>
          <a:prstGeom prst="rect">
            <a:avLst/>
          </a:prstGeom>
          <a:noFill/>
        </p:spPr>
        <p:txBody>
          <a:bodyPr wrap="square" rtlCol="0">
            <a:spAutoFit/>
          </a:bodyPr>
          <a:lstStyle/>
          <a:p>
            <a:r>
              <a:rPr lang="pt-BR" sz="900" i="1" dirty="0">
                <a:solidFill>
                  <a:schemeClr val="tx1">
                    <a:lumMod val="65000"/>
                    <a:lumOff val="35000"/>
                  </a:schemeClr>
                </a:solidFill>
                <a:latin typeface="+mj-lt"/>
              </a:rPr>
              <a:t>C1. Do jaké míry je ti téma duševního zdraví blízké? Zajímáš se o něj?</a:t>
            </a:r>
            <a:endParaRPr lang="cs-CZ" sz="900" i="1" dirty="0">
              <a:solidFill>
                <a:schemeClr val="tx1">
                  <a:lumMod val="65000"/>
                  <a:lumOff val="35000"/>
                </a:schemeClr>
              </a:solidFill>
              <a:latin typeface="+mj-lt"/>
            </a:endParaRPr>
          </a:p>
          <a:p>
            <a:r>
              <a:rPr lang="pt-BR" sz="900" i="1" dirty="0">
                <a:solidFill>
                  <a:schemeClr val="tx1">
                    <a:lumMod val="65000"/>
                    <a:lumOff val="35000"/>
                  </a:schemeClr>
                </a:solidFill>
                <a:latin typeface="+mj-lt"/>
              </a:rPr>
              <a:t>C4. A se kterými z nich jsi se setkal*a ty sám*sama, které se týkají i tebe osobně?</a:t>
            </a:r>
          </a:p>
        </p:txBody>
      </p:sp>
      <p:sp>
        <p:nvSpPr>
          <p:cNvPr id="5" name="Content Placeholder 3">
            <a:extLst>
              <a:ext uri="{FF2B5EF4-FFF2-40B4-BE49-F238E27FC236}">
                <a16:creationId xmlns:a16="http://schemas.microsoft.com/office/drawing/2014/main" id="{0DBE1901-8970-132E-12D9-F35FEA4E5504}"/>
              </a:ext>
            </a:extLst>
          </p:cNvPr>
          <p:cNvSpPr txBox="1">
            <a:spLocks/>
          </p:cNvSpPr>
          <p:nvPr/>
        </p:nvSpPr>
        <p:spPr>
          <a:xfrm>
            <a:off x="587650" y="1268377"/>
            <a:ext cx="11084799" cy="688576"/>
          </a:xfrm>
          <a:prstGeom prst="rect">
            <a:avLst/>
          </a:prstGeom>
          <a:solidFill>
            <a:sysClr val="window" lastClr="FFFFFF"/>
          </a:solidFill>
        </p:spPr>
        <p:txBody>
          <a:bodyPr anchor="ctr"/>
          <a:lstStyle>
            <a:lvl1pPr marL="180975" indent="-180975" algn="l" defTabSz="914400" rtl="0" eaLnBrk="1" latinLnBrk="0" hangingPunct="1">
              <a:spcBef>
                <a:spcPts val="600"/>
              </a:spcBef>
              <a:spcAft>
                <a:spcPts val="600"/>
              </a:spcAft>
              <a:buClr>
                <a:schemeClr val="accent1"/>
              </a:buClr>
              <a:buFont typeface="Arial" pitchFamily="34" charset="0"/>
              <a:buChar char="•"/>
              <a:defRPr sz="1800" kern="1200">
                <a:solidFill>
                  <a:schemeClr val="tx1"/>
                </a:solidFill>
                <a:latin typeface="+mn-lt"/>
                <a:ea typeface="+mn-ea"/>
                <a:cs typeface="Arial" pitchFamily="34" charset="0"/>
              </a:defRPr>
            </a:lvl1pPr>
            <a:lvl2pPr marL="447675" indent="-180975"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mn-lt"/>
                <a:ea typeface="+mn-ea"/>
                <a:cs typeface="Arial" pitchFamily="34" charset="0"/>
              </a:defRPr>
            </a:lvl2pPr>
            <a:lvl3pPr marL="714375" indent="-171450"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mn-lt"/>
                <a:ea typeface="+mn-ea"/>
                <a:cs typeface="Arial" pitchFamily="34" charset="0"/>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tx1"/>
                </a:solidFill>
                <a:latin typeface="+mn-lt"/>
                <a:ea typeface="+mn-ea"/>
                <a:cs typeface="Arial" pitchFamily="34" charset="0"/>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auto" latinLnBrk="0" hangingPunct="0">
              <a:lnSpc>
                <a:spcPct val="90000"/>
              </a:lnSpc>
              <a:spcBef>
                <a:spcPct val="25000"/>
              </a:spcBef>
              <a:spcAft>
                <a:spcPct val="0"/>
              </a:spcAft>
              <a:buClr>
                <a:srgbClr val="FFFFFF">
                  <a:lumMod val="65000"/>
                </a:srgbClr>
              </a:buClr>
              <a:buSzPct val="100000"/>
              <a:buFont typeface="Arial" pitchFamily="34" charset="0"/>
              <a:buNone/>
              <a:tabLst>
                <a:tab pos="6815138" algn="r"/>
              </a:tabLst>
              <a:defRPr/>
            </a:pPr>
            <a:r>
              <a:rPr kumimoji="0" lang="cs-CZ" sz="1400" b="0" i="0" u="none" strike="noStrike" kern="1200" cap="none" spc="0" normalizeH="0" baseline="0" noProof="0" dirty="0">
                <a:ln>
                  <a:noFill/>
                </a:ln>
                <a:solidFill>
                  <a:srgbClr val="E7E6E6">
                    <a:lumMod val="50000"/>
                  </a:srgbClr>
                </a:solidFill>
                <a:effectLst/>
                <a:uLnTx/>
                <a:uFillTx/>
                <a:latin typeface="Calibri Light" panose="020F0302020204030204"/>
                <a:ea typeface="+mn-ea"/>
                <a:cs typeface="Arial" pitchFamily="34" charset="0"/>
              </a:rPr>
              <a:t>Děti s horším vztahem s rodiči se více zajímají o téma duševního zdraví. </a:t>
            </a:r>
          </a:p>
          <a:p>
            <a:pPr marL="0" marR="0" lvl="0" indent="0" algn="ctr" defTabSz="914400" rtl="0" eaLnBrk="0" fontAlgn="auto" latinLnBrk="0" hangingPunct="0">
              <a:lnSpc>
                <a:spcPct val="90000"/>
              </a:lnSpc>
              <a:spcBef>
                <a:spcPct val="25000"/>
              </a:spcBef>
              <a:spcAft>
                <a:spcPct val="0"/>
              </a:spcAft>
              <a:buClr>
                <a:srgbClr val="FFFFFF">
                  <a:lumMod val="65000"/>
                </a:srgbClr>
              </a:buClr>
              <a:buSzPct val="100000"/>
              <a:buFont typeface="Arial" pitchFamily="34" charset="0"/>
              <a:buNone/>
              <a:tabLst>
                <a:tab pos="6815138" algn="r"/>
              </a:tabLst>
              <a:defRPr/>
            </a:pPr>
            <a:r>
              <a:rPr lang="cs-CZ" sz="1400" dirty="0">
                <a:solidFill>
                  <a:srgbClr val="E7E6E6">
                    <a:lumMod val="50000"/>
                  </a:srgbClr>
                </a:solidFill>
                <a:latin typeface="Calibri Light" panose="020F0302020204030204"/>
              </a:rPr>
              <a:t>A mají ve větší míře osobní zkušenost se všemi situacemi. </a:t>
            </a:r>
            <a:endParaRPr kumimoji="0" lang="cs-CZ" sz="1400" b="0" i="0" u="none" strike="noStrike" kern="1200" cap="none" spc="0" normalizeH="0" baseline="0" noProof="0" dirty="0">
              <a:ln>
                <a:noFill/>
              </a:ln>
              <a:solidFill>
                <a:srgbClr val="E7E6E6">
                  <a:lumMod val="50000"/>
                </a:srgbClr>
              </a:solidFill>
              <a:effectLst/>
              <a:uLnTx/>
              <a:uFillTx/>
              <a:latin typeface="Calibri Light" panose="020F0302020204030204"/>
              <a:ea typeface="+mn-ea"/>
              <a:cs typeface="Arial" pitchFamily="34" charset="0"/>
            </a:endParaRPr>
          </a:p>
        </p:txBody>
      </p:sp>
      <p:graphicFrame>
        <p:nvGraphicFramePr>
          <p:cNvPr id="6" name="Graf 24">
            <a:extLst>
              <a:ext uri="{FF2B5EF4-FFF2-40B4-BE49-F238E27FC236}">
                <a16:creationId xmlns:a16="http://schemas.microsoft.com/office/drawing/2014/main" id="{EDF6691B-9B6B-0AC8-1A72-E48AA5FC74BA}"/>
              </a:ext>
            </a:extLst>
          </p:cNvPr>
          <p:cNvGraphicFramePr/>
          <p:nvPr>
            <p:extLst>
              <p:ext uri="{D42A27DB-BD31-4B8C-83A1-F6EECF244321}">
                <p14:modId xmlns:p14="http://schemas.microsoft.com/office/powerpoint/2010/main" val="947787884"/>
              </p:ext>
            </p:extLst>
          </p:nvPr>
        </p:nvGraphicFramePr>
        <p:xfrm>
          <a:off x="335360" y="2446609"/>
          <a:ext cx="2448272" cy="299389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27">
            <a:extLst>
              <a:ext uri="{FF2B5EF4-FFF2-40B4-BE49-F238E27FC236}">
                <a16:creationId xmlns:a16="http://schemas.microsoft.com/office/drawing/2014/main" id="{B53DB9DC-9EC6-24D9-945C-0A2315779302}"/>
              </a:ext>
            </a:extLst>
          </p:cNvPr>
          <p:cNvSpPr txBox="1"/>
          <p:nvPr/>
        </p:nvSpPr>
        <p:spPr bwMode="gray">
          <a:xfrm>
            <a:off x="1132367" y="3350845"/>
            <a:ext cx="688933" cy="430887"/>
          </a:xfrm>
          <a:prstGeom prst="rect">
            <a:avLst/>
          </a:prstGeom>
          <a:noFill/>
          <a:ln w="9525">
            <a:noFill/>
            <a:miter lim="800000"/>
            <a:headEnd/>
            <a:tailEnd/>
          </a:ln>
        </p:spPr>
        <p:txBody>
          <a:bodyPr wrap="square" lIns="0" tIns="0" rIns="0" bIns="0" rtlCol="0" anchor="ctr">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9BBB59"/>
                </a:solidFill>
                <a:effectLst/>
                <a:uLnTx/>
                <a:uFillTx/>
                <a:latin typeface="Calibri Light"/>
                <a:ea typeface="+mn-ea"/>
                <a:cs typeface="+mn-cs"/>
              </a:rPr>
              <a:t>79</a:t>
            </a:r>
            <a:r>
              <a:rPr kumimoji="0" lang="en-US" sz="1400" b="1" i="0" u="none" strike="noStrike" kern="1200" cap="none" spc="0" normalizeH="0" baseline="0" noProof="0" dirty="0">
                <a:ln>
                  <a:noFill/>
                </a:ln>
                <a:solidFill>
                  <a:srgbClr val="9BBB59"/>
                </a:solidFill>
                <a:effectLst/>
                <a:uLnTx/>
                <a:uFillTx/>
                <a:latin typeface="Calibri Light"/>
                <a:ea typeface="+mn-ea"/>
                <a:cs typeface="+mn-cs"/>
              </a:rPr>
              <a:t>%</a:t>
            </a:r>
            <a:br>
              <a:rPr kumimoji="0" lang="en-US" sz="1400" b="1" i="0" u="none" strike="noStrike" kern="1200" cap="none" spc="0" normalizeH="0" baseline="0" noProof="0" dirty="0">
                <a:ln>
                  <a:noFill/>
                </a:ln>
                <a:solidFill>
                  <a:srgbClr val="9BBB59"/>
                </a:solidFill>
                <a:effectLst/>
                <a:uLnTx/>
                <a:uFillTx/>
                <a:latin typeface="Calibri Light"/>
                <a:ea typeface="+mn-ea"/>
                <a:cs typeface="+mn-cs"/>
              </a:rPr>
            </a:br>
            <a:r>
              <a:rPr lang="cs-CZ" sz="1400" b="1" dirty="0">
                <a:solidFill>
                  <a:srgbClr val="9BBB59"/>
                </a:solidFill>
                <a:latin typeface="Calibri Light"/>
              </a:rPr>
              <a:t>z</a:t>
            </a:r>
            <a:r>
              <a:rPr kumimoji="0" lang="cs-CZ" sz="1400" b="1" i="0" u="none" strike="noStrike" kern="1200" cap="none" spc="0" normalizeH="0" baseline="0" noProof="0" dirty="0" err="1">
                <a:ln>
                  <a:noFill/>
                </a:ln>
                <a:solidFill>
                  <a:srgbClr val="9BBB59"/>
                </a:solidFill>
                <a:effectLst/>
                <a:uLnTx/>
                <a:uFillTx/>
                <a:latin typeface="Calibri Light"/>
                <a:ea typeface="+mn-ea"/>
                <a:cs typeface="+mn-cs"/>
              </a:rPr>
              <a:t>ajímá</a:t>
            </a:r>
            <a:r>
              <a:rPr kumimoji="0" lang="cs-CZ" sz="1400" b="1" i="0" u="none" strike="noStrike" kern="1200" cap="none" spc="0" normalizeH="0" baseline="0" noProof="0" dirty="0">
                <a:ln>
                  <a:noFill/>
                </a:ln>
                <a:solidFill>
                  <a:srgbClr val="9BBB59"/>
                </a:solidFill>
                <a:effectLst/>
                <a:uLnTx/>
                <a:uFillTx/>
                <a:latin typeface="Calibri Light"/>
                <a:ea typeface="+mn-ea"/>
                <a:cs typeface="+mn-cs"/>
              </a:rPr>
              <a:t> se</a:t>
            </a:r>
            <a:endParaRPr kumimoji="0" lang="en-US" sz="1400" b="1" i="0" u="none" strike="noStrike" kern="1200" cap="none" spc="0" normalizeH="0" baseline="0" noProof="0" dirty="0">
              <a:ln>
                <a:noFill/>
              </a:ln>
              <a:solidFill>
                <a:srgbClr val="9BBB59"/>
              </a:solidFill>
              <a:effectLst/>
              <a:uLnTx/>
              <a:uFillTx/>
              <a:latin typeface="Calibri Light"/>
              <a:ea typeface="+mn-ea"/>
              <a:cs typeface="+mn-cs"/>
            </a:endParaRPr>
          </a:p>
        </p:txBody>
      </p:sp>
      <p:graphicFrame>
        <p:nvGraphicFramePr>
          <p:cNvPr id="12" name="Graf 24">
            <a:extLst>
              <a:ext uri="{FF2B5EF4-FFF2-40B4-BE49-F238E27FC236}">
                <a16:creationId xmlns:a16="http://schemas.microsoft.com/office/drawing/2014/main" id="{BE671F55-FC5C-65E4-7E45-EF03E7DE7D21}"/>
              </a:ext>
            </a:extLst>
          </p:cNvPr>
          <p:cNvGraphicFramePr/>
          <p:nvPr>
            <p:extLst>
              <p:ext uri="{D42A27DB-BD31-4B8C-83A1-F6EECF244321}">
                <p14:modId xmlns:p14="http://schemas.microsoft.com/office/powerpoint/2010/main" val="3301494879"/>
              </p:ext>
            </p:extLst>
          </p:nvPr>
        </p:nvGraphicFramePr>
        <p:xfrm>
          <a:off x="2063552" y="2451328"/>
          <a:ext cx="2448272" cy="2993896"/>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27">
            <a:extLst>
              <a:ext uri="{FF2B5EF4-FFF2-40B4-BE49-F238E27FC236}">
                <a16:creationId xmlns:a16="http://schemas.microsoft.com/office/drawing/2014/main" id="{31AB4BD2-51EE-D31E-E601-CEE440E730A9}"/>
              </a:ext>
            </a:extLst>
          </p:cNvPr>
          <p:cNvSpPr txBox="1"/>
          <p:nvPr/>
        </p:nvSpPr>
        <p:spPr bwMode="gray">
          <a:xfrm>
            <a:off x="2851308" y="3350336"/>
            <a:ext cx="688933" cy="430887"/>
          </a:xfrm>
          <a:prstGeom prst="rect">
            <a:avLst/>
          </a:prstGeom>
          <a:noFill/>
          <a:ln w="9525">
            <a:noFill/>
            <a:miter lim="800000"/>
            <a:headEnd/>
            <a:tailEnd/>
          </a:ln>
        </p:spPr>
        <p:txBody>
          <a:bodyPr wrap="square" lIns="0" tIns="0" rIns="0" bIns="0" rtlCol="0" anchor="ctr">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9BBB59"/>
                </a:solidFill>
                <a:effectLst/>
                <a:uLnTx/>
                <a:uFillTx/>
                <a:latin typeface="Calibri Light"/>
                <a:ea typeface="+mn-ea"/>
                <a:cs typeface="+mn-cs"/>
              </a:rPr>
              <a:t>63</a:t>
            </a:r>
            <a:r>
              <a:rPr kumimoji="0" lang="en-US" sz="1400" b="1" i="0" u="none" strike="noStrike" kern="1200" cap="none" spc="0" normalizeH="0" baseline="0" noProof="0" dirty="0">
                <a:ln>
                  <a:noFill/>
                </a:ln>
                <a:solidFill>
                  <a:srgbClr val="9BBB59"/>
                </a:solidFill>
                <a:effectLst/>
                <a:uLnTx/>
                <a:uFillTx/>
                <a:latin typeface="Calibri Light"/>
                <a:ea typeface="+mn-ea"/>
                <a:cs typeface="+mn-cs"/>
              </a:rPr>
              <a:t>%</a:t>
            </a:r>
            <a:br>
              <a:rPr kumimoji="0" lang="en-US" sz="1400" b="1" i="0" u="none" strike="noStrike" kern="1200" cap="none" spc="0" normalizeH="0" baseline="0" noProof="0" dirty="0">
                <a:ln>
                  <a:noFill/>
                </a:ln>
                <a:solidFill>
                  <a:srgbClr val="9BBB59"/>
                </a:solidFill>
                <a:effectLst/>
                <a:uLnTx/>
                <a:uFillTx/>
                <a:latin typeface="Calibri Light"/>
                <a:ea typeface="+mn-ea"/>
                <a:cs typeface="+mn-cs"/>
              </a:rPr>
            </a:br>
            <a:r>
              <a:rPr lang="cs-CZ" sz="1400" b="1" dirty="0">
                <a:solidFill>
                  <a:srgbClr val="9BBB59"/>
                </a:solidFill>
                <a:latin typeface="Calibri Light"/>
              </a:rPr>
              <a:t>z</a:t>
            </a:r>
            <a:r>
              <a:rPr kumimoji="0" lang="cs-CZ" sz="1400" b="1" i="0" u="none" strike="noStrike" kern="1200" cap="none" spc="0" normalizeH="0" baseline="0" noProof="0" dirty="0" err="1">
                <a:ln>
                  <a:noFill/>
                </a:ln>
                <a:solidFill>
                  <a:srgbClr val="9BBB59"/>
                </a:solidFill>
                <a:effectLst/>
                <a:uLnTx/>
                <a:uFillTx/>
                <a:latin typeface="Calibri Light"/>
                <a:ea typeface="+mn-ea"/>
                <a:cs typeface="+mn-cs"/>
              </a:rPr>
              <a:t>ajímá</a:t>
            </a:r>
            <a:r>
              <a:rPr kumimoji="0" lang="cs-CZ" sz="1400" b="1" i="0" u="none" strike="noStrike" kern="1200" cap="none" spc="0" normalizeH="0" baseline="0" noProof="0" dirty="0">
                <a:ln>
                  <a:noFill/>
                </a:ln>
                <a:solidFill>
                  <a:srgbClr val="9BBB59"/>
                </a:solidFill>
                <a:effectLst/>
                <a:uLnTx/>
                <a:uFillTx/>
                <a:latin typeface="Calibri Light"/>
                <a:ea typeface="+mn-ea"/>
                <a:cs typeface="+mn-cs"/>
              </a:rPr>
              <a:t> se</a:t>
            </a:r>
            <a:endParaRPr kumimoji="0" lang="en-US" sz="1400" b="1" i="0" u="none" strike="noStrike" kern="1200" cap="none" spc="0" normalizeH="0" baseline="0" noProof="0" dirty="0">
              <a:ln>
                <a:noFill/>
              </a:ln>
              <a:solidFill>
                <a:srgbClr val="9BBB59"/>
              </a:solidFill>
              <a:effectLst/>
              <a:uLnTx/>
              <a:uFillTx/>
              <a:latin typeface="Calibri Light"/>
              <a:ea typeface="+mn-ea"/>
              <a:cs typeface="+mn-cs"/>
            </a:endParaRPr>
          </a:p>
        </p:txBody>
      </p:sp>
      <p:sp>
        <p:nvSpPr>
          <p:cNvPr id="14" name="Obdélník: se zakulacenými rohy 13">
            <a:extLst>
              <a:ext uri="{FF2B5EF4-FFF2-40B4-BE49-F238E27FC236}">
                <a16:creationId xmlns:a16="http://schemas.microsoft.com/office/drawing/2014/main" id="{B80A3EE5-EAE9-4E44-6F81-5171A0652AFD}"/>
              </a:ext>
            </a:extLst>
          </p:cNvPr>
          <p:cNvSpPr/>
          <p:nvPr/>
        </p:nvSpPr>
        <p:spPr>
          <a:xfrm>
            <a:off x="864765" y="2363875"/>
            <a:ext cx="1224136" cy="28803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sz="1200" dirty="0"/>
              <a:t>Horší vztah</a:t>
            </a:r>
            <a:endParaRPr lang="en-US" sz="1200" dirty="0"/>
          </a:p>
        </p:txBody>
      </p:sp>
      <p:sp>
        <p:nvSpPr>
          <p:cNvPr id="15" name="Obdélník: se zakulacenými rohy 14">
            <a:extLst>
              <a:ext uri="{FF2B5EF4-FFF2-40B4-BE49-F238E27FC236}">
                <a16:creationId xmlns:a16="http://schemas.microsoft.com/office/drawing/2014/main" id="{BC5459E4-96E6-84AF-DC55-806BFC0BF966}"/>
              </a:ext>
            </a:extLst>
          </p:cNvPr>
          <p:cNvSpPr/>
          <p:nvPr/>
        </p:nvSpPr>
        <p:spPr>
          <a:xfrm>
            <a:off x="2583706" y="2363875"/>
            <a:ext cx="1224136" cy="28803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sz="1200" dirty="0"/>
              <a:t>Dobrý vztah</a:t>
            </a:r>
            <a:endParaRPr lang="en-US" sz="1200" dirty="0"/>
          </a:p>
        </p:txBody>
      </p:sp>
      <p:graphicFrame>
        <p:nvGraphicFramePr>
          <p:cNvPr id="16" name="Tabulka 1">
            <a:extLst>
              <a:ext uri="{FF2B5EF4-FFF2-40B4-BE49-F238E27FC236}">
                <a16:creationId xmlns:a16="http://schemas.microsoft.com/office/drawing/2014/main" id="{B9055558-736B-D1C2-E4A0-7ABF810407C7}"/>
              </a:ext>
            </a:extLst>
          </p:cNvPr>
          <p:cNvGraphicFramePr>
            <a:graphicFrameLocks noGrp="1"/>
          </p:cNvGraphicFramePr>
          <p:nvPr>
            <p:extLst>
              <p:ext uri="{D42A27DB-BD31-4B8C-83A1-F6EECF244321}">
                <p14:modId xmlns:p14="http://schemas.microsoft.com/office/powerpoint/2010/main" val="384597188"/>
              </p:ext>
            </p:extLst>
          </p:nvPr>
        </p:nvGraphicFramePr>
        <p:xfrm>
          <a:off x="4838115" y="2258445"/>
          <a:ext cx="6370453" cy="4079864"/>
        </p:xfrm>
        <a:graphic>
          <a:graphicData uri="http://schemas.openxmlformats.org/drawingml/2006/table">
            <a:tbl>
              <a:tblPr/>
              <a:tblGrid>
                <a:gridCol w="4822453">
                  <a:extLst>
                    <a:ext uri="{9D8B030D-6E8A-4147-A177-3AD203B41FA5}">
                      <a16:colId xmlns:a16="http://schemas.microsoft.com/office/drawing/2014/main" val="1986763786"/>
                    </a:ext>
                  </a:extLst>
                </a:gridCol>
                <a:gridCol w="756000">
                  <a:extLst>
                    <a:ext uri="{9D8B030D-6E8A-4147-A177-3AD203B41FA5}">
                      <a16:colId xmlns:a16="http://schemas.microsoft.com/office/drawing/2014/main" val="4064263987"/>
                    </a:ext>
                  </a:extLst>
                </a:gridCol>
                <a:gridCol w="792000">
                  <a:extLst>
                    <a:ext uri="{9D8B030D-6E8A-4147-A177-3AD203B41FA5}">
                      <a16:colId xmlns:a16="http://schemas.microsoft.com/office/drawing/2014/main" val="833961527"/>
                    </a:ext>
                  </a:extLst>
                </a:gridCol>
              </a:tblGrid>
              <a:tr h="305564">
                <a:tc>
                  <a:txBody>
                    <a:bodyPr/>
                    <a:lstStyle/>
                    <a:p>
                      <a:pPr algn="ctr" fontAlgn="b"/>
                      <a:endParaRPr kumimoji="0" lang="en-US" sz="1100" b="0" i="0" u="none" strike="noStrike" kern="1200" cap="none" spc="0" normalizeH="0" baseline="0" noProof="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kumimoji="0" lang="cs-CZ" sz="1100" b="1" i="0" u="none" strike="noStrike" kern="1200" cap="none" spc="0" normalizeH="0" baseline="0" noProof="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rPr>
                        <a:t>Horší vztah</a:t>
                      </a:r>
                      <a:endParaRPr kumimoji="0" lang="en-US" sz="1100" b="1" i="0" u="none" strike="noStrike" kern="1200" cap="none" spc="0" normalizeH="0" baseline="0" noProof="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a:ln>
                            <a:noFill/>
                          </a:ln>
                          <a:solidFill>
                            <a:schemeClr val="tx1">
                              <a:lumMod val="75000"/>
                              <a:lumOff val="25000"/>
                            </a:schemeClr>
                          </a:solidFill>
                          <a:effectLst/>
                          <a:uLnTx/>
                          <a:uFillTx/>
                          <a:latin typeface="Calibri Light" panose="020F0302020204030204" pitchFamily="34" charset="0"/>
                          <a:ea typeface="+mn-ea"/>
                          <a:cs typeface="Calibri Light" panose="020F0302020204030204" pitchFamily="34" charset="0"/>
                        </a:rPr>
                        <a:t>Dobrý vztah</a:t>
                      </a:r>
                      <a:endParaRPr kumimoji="0" lang="en-US" sz="1100" b="1" i="0" u="none" strike="noStrike" kern="1200" cap="none" spc="0" normalizeH="0" baseline="0" noProof="0" dirty="0">
                        <a:ln>
                          <a:noFill/>
                        </a:ln>
                        <a:solidFill>
                          <a:schemeClr val="tx1">
                            <a:lumMod val="75000"/>
                            <a:lumOff val="25000"/>
                          </a:schemeClr>
                        </a:solidFill>
                        <a:effectLst/>
                        <a:uLnTx/>
                        <a:uFillTx/>
                        <a:latin typeface="Calibri Light" panose="020F0302020204030204" pitchFamily="34" charset="0"/>
                        <a:ea typeface="+mn-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766418058"/>
                  </a:ext>
                </a:extLst>
              </a:tr>
              <a:tr h="251620">
                <a:tc>
                  <a:txBody>
                    <a:bodyPr/>
                    <a:lstStyle/>
                    <a:p>
                      <a:pPr algn="r" fontAlgn="ctr"/>
                      <a:r>
                        <a:rPr lang="en-GB" sz="1000" b="0" i="0" u="none" strike="noStrike" dirty="0" err="1">
                          <a:effectLst/>
                          <a:latin typeface="Calibri Light" panose="020F0302020204030204" pitchFamily="34" charset="0"/>
                        </a:rPr>
                        <a:t>Nedostatek</a:t>
                      </a:r>
                      <a:r>
                        <a:rPr lang="en-GB" sz="1000" b="0" i="0" u="none" strike="noStrike" dirty="0">
                          <a:effectLst/>
                          <a:latin typeface="Calibri Light" panose="020F0302020204030204" pitchFamily="34" charset="0"/>
                        </a:rPr>
                        <a:t> </a:t>
                      </a:r>
                      <a:r>
                        <a:rPr lang="en-GB" sz="1000" b="0" i="0" u="none" strike="noStrike" dirty="0" err="1">
                          <a:effectLst/>
                          <a:latin typeface="Calibri Light" panose="020F0302020204030204" pitchFamily="34" charset="0"/>
                        </a:rPr>
                        <a:t>spánku</a:t>
                      </a:r>
                      <a:r>
                        <a:rPr lang="en-GB" sz="1000" b="0" i="0" u="none" strike="noStrike" dirty="0">
                          <a:effectLst/>
                          <a:latin typeface="Calibri Light" panose="020F0302020204030204" pitchFamily="34" charset="0"/>
                        </a:rPr>
                        <a:t>.</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ctr"/>
                      <a:r>
                        <a:rPr lang="en-GB" sz="1000" b="1" i="0" u="none" strike="noStrike" dirty="0">
                          <a:effectLst/>
                          <a:latin typeface="Calibri Light" panose="020F0302020204030204" pitchFamily="34" charset="0"/>
                        </a:rPr>
                        <a:t>82</a:t>
                      </a:r>
                      <a:r>
                        <a:rPr lang="cs-CZ" sz="1000" b="1" i="0" u="none" strike="noStrike" dirty="0">
                          <a:effectLst/>
                          <a:latin typeface="Calibri Light" panose="020F0302020204030204" pitchFamily="34" charset="0"/>
                        </a:rPr>
                        <a:t>%</a:t>
                      </a:r>
                      <a:endParaRPr lang="en-GB" sz="1000" b="1"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ctr"/>
                      <a:r>
                        <a:rPr lang="en-GB" sz="1000" b="0" i="0" u="none" strike="noStrike" dirty="0">
                          <a:effectLst/>
                          <a:latin typeface="Calibri Light" panose="020F0302020204030204" pitchFamily="34" charset="0"/>
                        </a:rPr>
                        <a:t>54</a:t>
                      </a:r>
                      <a:r>
                        <a:rPr lang="cs-CZ" sz="1000" b="0" i="0" u="none" strike="noStrike" dirty="0">
                          <a:effectLst/>
                          <a:latin typeface="Calibri Light" panose="020F0302020204030204" pitchFamily="34" charset="0"/>
                        </a:rPr>
                        <a:t>%</a:t>
                      </a:r>
                      <a:endParaRPr lang="en-GB"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4007082603"/>
                  </a:ext>
                </a:extLst>
              </a:tr>
              <a:tr h="251620">
                <a:tc>
                  <a:txBody>
                    <a:bodyPr/>
                    <a:lstStyle/>
                    <a:p>
                      <a:pPr algn="r" fontAlgn="ctr"/>
                      <a:r>
                        <a:rPr lang="en-GB" sz="1000" b="0" i="0" u="none" strike="noStrike">
                          <a:effectLst/>
                          <a:latin typeface="Calibri Light" panose="020F0302020204030204" pitchFamily="34" charset="0"/>
                        </a:rPr>
                        <a:t>Ztrácení důvěry sám*sama v sebe v nových situacích.</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ctr"/>
                      <a:r>
                        <a:rPr lang="en-GB" sz="1000" b="1" i="0" u="none" strike="noStrike" dirty="0">
                          <a:effectLst/>
                          <a:latin typeface="Calibri Light" panose="020F0302020204030204" pitchFamily="34" charset="0"/>
                        </a:rPr>
                        <a:t>81</a:t>
                      </a:r>
                      <a:r>
                        <a:rPr lang="cs-CZ" sz="1000" b="1" i="0" u="none" strike="noStrike" dirty="0">
                          <a:effectLst/>
                          <a:latin typeface="Calibri Light" panose="020F0302020204030204" pitchFamily="34" charset="0"/>
                        </a:rPr>
                        <a:t>%</a:t>
                      </a:r>
                      <a:endParaRPr lang="en-GB" sz="1000" b="1"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ctr"/>
                      <a:r>
                        <a:rPr lang="en-GB" sz="1000" b="0" i="0" u="none" strike="noStrike" dirty="0">
                          <a:effectLst/>
                          <a:latin typeface="Calibri Light" panose="020F0302020204030204" pitchFamily="34" charset="0"/>
                        </a:rPr>
                        <a:t>46</a:t>
                      </a:r>
                      <a:r>
                        <a:rPr lang="cs-CZ" sz="1000" b="0" i="0" u="none" strike="noStrike" dirty="0">
                          <a:effectLst/>
                          <a:latin typeface="Calibri Light" panose="020F0302020204030204" pitchFamily="34" charset="0"/>
                        </a:rPr>
                        <a:t>%</a:t>
                      </a:r>
                      <a:endParaRPr lang="en-GB"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418398291"/>
                  </a:ext>
                </a:extLst>
              </a:tr>
              <a:tr h="251620">
                <a:tc>
                  <a:txBody>
                    <a:bodyPr/>
                    <a:lstStyle/>
                    <a:p>
                      <a:pPr algn="r" fontAlgn="ctr"/>
                      <a:r>
                        <a:rPr lang="en-GB" sz="1000" b="0" i="0" u="none" strike="noStrike">
                          <a:effectLst/>
                          <a:latin typeface="Calibri Light" panose="020F0302020204030204" pitchFamily="34" charset="0"/>
                        </a:rPr>
                        <a:t>Neklid, nesoustředěnost, nepozornost.</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ctr"/>
                      <a:r>
                        <a:rPr lang="en-GB" sz="1000" b="1" i="0" u="none" strike="noStrike" dirty="0">
                          <a:effectLst/>
                          <a:latin typeface="Calibri Light" panose="020F0302020204030204" pitchFamily="34" charset="0"/>
                        </a:rPr>
                        <a:t>79</a:t>
                      </a:r>
                      <a:r>
                        <a:rPr lang="cs-CZ" sz="1000" b="1" i="0" u="none" strike="noStrike" dirty="0">
                          <a:effectLst/>
                          <a:latin typeface="Calibri Light" panose="020F0302020204030204" pitchFamily="34" charset="0"/>
                        </a:rPr>
                        <a:t>%</a:t>
                      </a:r>
                      <a:endParaRPr lang="en-GB" sz="1000" b="1"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ctr"/>
                      <a:r>
                        <a:rPr lang="en-GB" sz="1000" b="0" i="0" u="none" strike="noStrike" dirty="0">
                          <a:effectLst/>
                          <a:latin typeface="Calibri Light" panose="020F0302020204030204" pitchFamily="34" charset="0"/>
                        </a:rPr>
                        <a:t>53</a:t>
                      </a:r>
                      <a:r>
                        <a:rPr lang="cs-CZ" sz="1000" b="0" i="0" u="none" strike="noStrike" dirty="0">
                          <a:effectLst/>
                          <a:latin typeface="Calibri Light" panose="020F0302020204030204" pitchFamily="34" charset="0"/>
                        </a:rPr>
                        <a:t>%</a:t>
                      </a:r>
                      <a:endParaRPr lang="en-GB"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465048353"/>
                  </a:ext>
                </a:extLst>
              </a:tr>
              <a:tr h="251620">
                <a:tc>
                  <a:txBody>
                    <a:bodyPr/>
                    <a:lstStyle/>
                    <a:p>
                      <a:pPr algn="r" fontAlgn="ctr"/>
                      <a:r>
                        <a:rPr lang="en-GB" sz="1000" b="0" i="0" u="none" strike="noStrike">
                          <a:effectLst/>
                          <a:latin typeface="Calibri Light" panose="020F0302020204030204" pitchFamily="34" charset="0"/>
                        </a:rPr>
                        <a:t>Ztráta sebedůvěry, nejistota ve vystupování vůči okolí.</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ctr"/>
                      <a:r>
                        <a:rPr lang="en-GB" sz="1000" b="1" i="0" u="none" strike="noStrike" dirty="0">
                          <a:effectLst/>
                          <a:latin typeface="Calibri Light" panose="020F0302020204030204" pitchFamily="34" charset="0"/>
                        </a:rPr>
                        <a:t>79</a:t>
                      </a:r>
                      <a:r>
                        <a:rPr lang="cs-CZ" sz="1000" b="1" i="0" u="none" strike="noStrike" dirty="0">
                          <a:effectLst/>
                          <a:latin typeface="Calibri Light" panose="020F0302020204030204" pitchFamily="34" charset="0"/>
                        </a:rPr>
                        <a:t>%</a:t>
                      </a:r>
                      <a:endParaRPr lang="en-GB" sz="1000" b="1"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ctr"/>
                      <a:r>
                        <a:rPr lang="en-GB" sz="1000" b="0" i="0" u="none" strike="noStrike" dirty="0">
                          <a:effectLst/>
                          <a:latin typeface="Calibri Light" panose="020F0302020204030204" pitchFamily="34" charset="0"/>
                        </a:rPr>
                        <a:t>49</a:t>
                      </a:r>
                      <a:r>
                        <a:rPr lang="cs-CZ" sz="1000" b="0" i="0" u="none" strike="noStrike" dirty="0">
                          <a:effectLst/>
                          <a:latin typeface="Calibri Light" panose="020F0302020204030204" pitchFamily="34" charset="0"/>
                        </a:rPr>
                        <a:t>%</a:t>
                      </a:r>
                      <a:endParaRPr lang="en-GB"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3631907903"/>
                  </a:ext>
                </a:extLst>
              </a:tr>
              <a:tr h="251620">
                <a:tc>
                  <a:txBody>
                    <a:bodyPr/>
                    <a:lstStyle/>
                    <a:p>
                      <a:pPr algn="r" fontAlgn="ctr"/>
                      <a:r>
                        <a:rPr lang="en-GB" sz="1000" b="0" i="0" u="none" strike="noStrike">
                          <a:effectLst/>
                          <a:latin typeface="Calibri Light" panose="020F0302020204030204" pitchFamily="34" charset="0"/>
                        </a:rPr>
                        <a:t>Častá změna nálad.</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ctr"/>
                      <a:r>
                        <a:rPr lang="en-GB" sz="1000" b="1" i="0" u="none" strike="noStrike" dirty="0">
                          <a:effectLst/>
                          <a:latin typeface="Calibri Light" panose="020F0302020204030204" pitchFamily="34" charset="0"/>
                        </a:rPr>
                        <a:t>77</a:t>
                      </a:r>
                      <a:r>
                        <a:rPr lang="cs-CZ" sz="1000" b="1" i="0" u="none" strike="noStrike" dirty="0">
                          <a:effectLst/>
                          <a:latin typeface="Calibri Light" panose="020F0302020204030204" pitchFamily="34" charset="0"/>
                        </a:rPr>
                        <a:t>%</a:t>
                      </a:r>
                      <a:endParaRPr lang="en-GB" sz="1000" b="1"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ctr"/>
                      <a:r>
                        <a:rPr lang="en-GB" sz="1000" b="0" i="0" u="none" strike="noStrike" dirty="0">
                          <a:effectLst/>
                          <a:latin typeface="Calibri Light" panose="020F0302020204030204" pitchFamily="34" charset="0"/>
                        </a:rPr>
                        <a:t>47</a:t>
                      </a:r>
                      <a:r>
                        <a:rPr lang="cs-CZ" sz="1000" b="0" i="0" u="none" strike="noStrike" dirty="0">
                          <a:effectLst/>
                          <a:latin typeface="Calibri Light" panose="020F0302020204030204" pitchFamily="34" charset="0"/>
                        </a:rPr>
                        <a:t>%</a:t>
                      </a:r>
                      <a:endParaRPr lang="en-GB"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647054537"/>
                  </a:ext>
                </a:extLst>
              </a:tr>
              <a:tr h="251620">
                <a:tc>
                  <a:txBody>
                    <a:bodyPr/>
                    <a:lstStyle/>
                    <a:p>
                      <a:pPr algn="r" fontAlgn="ctr"/>
                      <a:r>
                        <a:rPr lang="en-GB" sz="1000" b="0" i="0" u="none" strike="noStrike">
                          <a:effectLst/>
                          <a:latin typeface="Calibri Light" panose="020F0302020204030204" pitchFamily="34" charset="0"/>
                        </a:rPr>
                        <a:t>Dělat si hodně starostí a obav, strach o sebe, svět a blízké.</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ctr"/>
                      <a:r>
                        <a:rPr lang="en-GB" sz="1000" b="1" i="0" u="none" strike="noStrike" dirty="0">
                          <a:effectLst/>
                          <a:latin typeface="Calibri Light" panose="020F0302020204030204" pitchFamily="34" charset="0"/>
                        </a:rPr>
                        <a:t>77</a:t>
                      </a:r>
                      <a:r>
                        <a:rPr lang="cs-CZ" sz="1000" b="1" i="0" u="none" strike="noStrike" dirty="0">
                          <a:effectLst/>
                          <a:latin typeface="Calibri Light" panose="020F0302020204030204" pitchFamily="34" charset="0"/>
                        </a:rPr>
                        <a:t>%</a:t>
                      </a:r>
                      <a:endParaRPr lang="en-GB" sz="1000" b="1"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ctr"/>
                      <a:r>
                        <a:rPr lang="en-GB" sz="1000" b="0" i="0" u="none" strike="noStrike" dirty="0">
                          <a:effectLst/>
                          <a:latin typeface="Calibri Light" panose="020F0302020204030204" pitchFamily="34" charset="0"/>
                        </a:rPr>
                        <a:t>55</a:t>
                      </a:r>
                      <a:r>
                        <a:rPr lang="cs-CZ" sz="1000" b="0" i="0" u="none" strike="noStrike" dirty="0">
                          <a:effectLst/>
                          <a:latin typeface="Calibri Light" panose="020F0302020204030204" pitchFamily="34" charset="0"/>
                        </a:rPr>
                        <a:t>%</a:t>
                      </a:r>
                      <a:endParaRPr lang="en-GB"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760477879"/>
                  </a:ext>
                </a:extLst>
              </a:tr>
              <a:tr h="251620">
                <a:tc>
                  <a:txBody>
                    <a:bodyPr/>
                    <a:lstStyle/>
                    <a:p>
                      <a:pPr algn="r" fontAlgn="ctr"/>
                      <a:r>
                        <a:rPr lang="en-GB" sz="1000" b="0" i="0" u="none" strike="noStrike">
                          <a:effectLst/>
                          <a:latin typeface="Calibri Light" panose="020F0302020204030204" pitchFamily="34" charset="0"/>
                        </a:rPr>
                        <a:t>Samota – vyhledávání samoty, vyčleněnost z kolektivu.</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ctr"/>
                      <a:r>
                        <a:rPr lang="en-GB" sz="1000" b="1" i="0" u="none" strike="noStrike" dirty="0">
                          <a:effectLst/>
                          <a:latin typeface="Calibri Light" panose="020F0302020204030204" pitchFamily="34" charset="0"/>
                        </a:rPr>
                        <a:t>77</a:t>
                      </a:r>
                      <a:r>
                        <a:rPr lang="cs-CZ" sz="1000" b="1" i="0" u="none" strike="noStrike" dirty="0">
                          <a:effectLst/>
                          <a:latin typeface="Calibri Light" panose="020F0302020204030204" pitchFamily="34" charset="0"/>
                        </a:rPr>
                        <a:t>%</a:t>
                      </a:r>
                      <a:endParaRPr lang="en-GB" sz="1000" b="1"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ctr"/>
                      <a:r>
                        <a:rPr lang="en-GB" sz="1000" b="0" i="0" u="none" strike="noStrike" dirty="0">
                          <a:effectLst/>
                          <a:latin typeface="Calibri Light" panose="020F0302020204030204" pitchFamily="34" charset="0"/>
                        </a:rPr>
                        <a:t>41</a:t>
                      </a:r>
                      <a:r>
                        <a:rPr lang="cs-CZ" sz="1000" b="0" i="0" u="none" strike="noStrike" dirty="0">
                          <a:effectLst/>
                          <a:latin typeface="Calibri Light" panose="020F0302020204030204" pitchFamily="34" charset="0"/>
                        </a:rPr>
                        <a:t>%</a:t>
                      </a:r>
                      <a:endParaRPr lang="en-GB"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998147101"/>
                  </a:ext>
                </a:extLst>
              </a:tr>
              <a:tr h="251620">
                <a:tc>
                  <a:txBody>
                    <a:bodyPr/>
                    <a:lstStyle/>
                    <a:p>
                      <a:pPr algn="r" fontAlgn="ctr"/>
                      <a:r>
                        <a:rPr lang="en-GB" sz="1000" b="0" i="0" u="none" strike="noStrike">
                          <a:effectLst/>
                          <a:latin typeface="Calibri Light" panose="020F0302020204030204" pitchFamily="34" charset="0"/>
                        </a:rPr>
                        <a:t>Častý smutek, trápení, skleslost nebo plačtivost.</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ctr"/>
                      <a:r>
                        <a:rPr lang="en-GB" sz="1000" b="1" i="0" u="none" strike="noStrike" dirty="0">
                          <a:effectLst/>
                          <a:latin typeface="Calibri Light" panose="020F0302020204030204" pitchFamily="34" charset="0"/>
                        </a:rPr>
                        <a:t>77</a:t>
                      </a:r>
                      <a:r>
                        <a:rPr lang="cs-CZ" sz="1000" b="1" i="0" u="none" strike="noStrike" dirty="0">
                          <a:effectLst/>
                          <a:latin typeface="Calibri Light" panose="020F0302020204030204" pitchFamily="34" charset="0"/>
                        </a:rPr>
                        <a:t>%</a:t>
                      </a:r>
                      <a:endParaRPr lang="en-GB" sz="1000" b="1"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ctr"/>
                      <a:r>
                        <a:rPr lang="en-GB" sz="1000" b="0" i="0" u="none" strike="noStrike" dirty="0">
                          <a:effectLst/>
                          <a:latin typeface="Calibri Light" panose="020F0302020204030204" pitchFamily="34" charset="0"/>
                        </a:rPr>
                        <a:t>42</a:t>
                      </a:r>
                      <a:r>
                        <a:rPr lang="cs-CZ" sz="1000" b="0" i="0" u="none" strike="noStrike" dirty="0">
                          <a:effectLst/>
                          <a:latin typeface="Calibri Light" panose="020F0302020204030204" pitchFamily="34" charset="0"/>
                        </a:rPr>
                        <a:t>%</a:t>
                      </a:r>
                      <a:endParaRPr lang="en-GB"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461081729"/>
                  </a:ext>
                </a:extLst>
              </a:tr>
              <a:tr h="251620">
                <a:tc>
                  <a:txBody>
                    <a:bodyPr/>
                    <a:lstStyle/>
                    <a:p>
                      <a:pPr algn="r" fontAlgn="ctr"/>
                      <a:r>
                        <a:rPr lang="en-GB" sz="1000" b="0" i="0" u="none" strike="noStrike">
                          <a:effectLst/>
                          <a:latin typeface="Calibri Light" panose="020F0302020204030204" pitchFamily="34" charset="0"/>
                        </a:rPr>
                        <a:t>Častá bolest hlavy, žaludku nebo časté nevolnosti.</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ctr"/>
                      <a:r>
                        <a:rPr lang="en-GB" sz="1000" b="1" i="0" u="none" strike="noStrike" dirty="0">
                          <a:effectLst/>
                          <a:latin typeface="Calibri Light" panose="020F0302020204030204" pitchFamily="34" charset="0"/>
                        </a:rPr>
                        <a:t>72</a:t>
                      </a:r>
                      <a:r>
                        <a:rPr lang="cs-CZ" sz="1000" b="1" i="0" u="none" strike="noStrike" dirty="0">
                          <a:effectLst/>
                          <a:latin typeface="Calibri Light" panose="020F0302020204030204" pitchFamily="34" charset="0"/>
                        </a:rPr>
                        <a:t>%</a:t>
                      </a:r>
                      <a:endParaRPr lang="en-GB" sz="1000" b="1"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ctr"/>
                      <a:r>
                        <a:rPr lang="en-GB" sz="1000" b="0" i="0" u="none" strike="noStrike" dirty="0">
                          <a:effectLst/>
                          <a:latin typeface="Calibri Light" panose="020F0302020204030204" pitchFamily="34" charset="0"/>
                        </a:rPr>
                        <a:t>37</a:t>
                      </a:r>
                      <a:r>
                        <a:rPr lang="cs-CZ" sz="1000" b="0" i="0" u="none" strike="noStrike" dirty="0">
                          <a:effectLst/>
                          <a:latin typeface="Calibri Light" panose="020F0302020204030204" pitchFamily="34" charset="0"/>
                        </a:rPr>
                        <a:t>%</a:t>
                      </a:r>
                      <a:endParaRPr lang="en-GB"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222078642"/>
                  </a:ext>
                </a:extLst>
              </a:tr>
              <a:tr h="251620">
                <a:tc>
                  <a:txBody>
                    <a:bodyPr/>
                    <a:lstStyle/>
                    <a:p>
                      <a:pPr algn="r" fontAlgn="ctr"/>
                      <a:r>
                        <a:rPr lang="en-GB" sz="1000" b="0" i="0" u="none" strike="noStrike">
                          <a:effectLst/>
                          <a:latin typeface="Calibri Light" panose="020F0302020204030204" pitchFamily="34" charset="0"/>
                        </a:rPr>
                        <a:t>Sebepoškozování a sebevražedné myšlenky.</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ctr"/>
                      <a:r>
                        <a:rPr lang="en-GB" sz="1000" b="1" i="0" u="none" strike="noStrike" dirty="0">
                          <a:effectLst/>
                          <a:latin typeface="Calibri Light" panose="020F0302020204030204" pitchFamily="34" charset="0"/>
                        </a:rPr>
                        <a:t>72</a:t>
                      </a:r>
                      <a:r>
                        <a:rPr lang="cs-CZ" sz="1000" b="1" i="0" u="none" strike="noStrike" dirty="0">
                          <a:effectLst/>
                          <a:latin typeface="Calibri Light" panose="020F0302020204030204" pitchFamily="34" charset="0"/>
                        </a:rPr>
                        <a:t>%</a:t>
                      </a:r>
                      <a:endParaRPr lang="en-GB" sz="1000" b="1"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ctr"/>
                      <a:r>
                        <a:rPr lang="en-GB" sz="1000" b="0" i="0" u="none" strike="noStrike" dirty="0">
                          <a:effectLst/>
                          <a:latin typeface="Calibri Light" panose="020F0302020204030204" pitchFamily="34" charset="0"/>
                        </a:rPr>
                        <a:t>24</a:t>
                      </a:r>
                      <a:r>
                        <a:rPr lang="cs-CZ" sz="1000" b="0" i="0" u="none" strike="noStrike" dirty="0">
                          <a:effectLst/>
                          <a:latin typeface="Calibri Light" panose="020F0302020204030204" pitchFamily="34" charset="0"/>
                        </a:rPr>
                        <a:t>%</a:t>
                      </a:r>
                      <a:endParaRPr lang="en-GB"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987560467"/>
                  </a:ext>
                </a:extLst>
              </a:tr>
              <a:tr h="251620">
                <a:tc>
                  <a:txBody>
                    <a:bodyPr/>
                    <a:lstStyle/>
                    <a:p>
                      <a:pPr algn="r" fontAlgn="ctr"/>
                      <a:r>
                        <a:rPr lang="en-GB" sz="1000" b="0" i="0" u="none" strike="noStrike">
                          <a:effectLst/>
                          <a:latin typeface="Calibri Light" panose="020F0302020204030204" pitchFamily="34" charset="0"/>
                        </a:rPr>
                        <a:t>Lež nebo podvádění.</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ctr"/>
                      <a:r>
                        <a:rPr lang="en-GB" sz="1000" b="1" i="0" u="none" strike="noStrike" dirty="0">
                          <a:effectLst/>
                          <a:latin typeface="Calibri Light" panose="020F0302020204030204" pitchFamily="34" charset="0"/>
                        </a:rPr>
                        <a:t>70</a:t>
                      </a:r>
                      <a:r>
                        <a:rPr lang="cs-CZ" sz="1000" b="1" i="0" u="none" strike="noStrike" dirty="0">
                          <a:effectLst/>
                          <a:latin typeface="Calibri Light" panose="020F0302020204030204" pitchFamily="34" charset="0"/>
                        </a:rPr>
                        <a:t>%</a:t>
                      </a:r>
                      <a:endParaRPr lang="en-GB" sz="1000" b="1"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ctr"/>
                      <a:r>
                        <a:rPr lang="en-GB" sz="1000" b="0" i="0" u="none" strike="noStrike" dirty="0">
                          <a:effectLst/>
                          <a:latin typeface="Calibri Light" panose="020F0302020204030204" pitchFamily="34" charset="0"/>
                        </a:rPr>
                        <a:t>42</a:t>
                      </a:r>
                      <a:r>
                        <a:rPr lang="cs-CZ" sz="1000" b="0" i="0" u="none" strike="noStrike" dirty="0">
                          <a:effectLst/>
                          <a:latin typeface="Calibri Light" panose="020F0302020204030204" pitchFamily="34" charset="0"/>
                        </a:rPr>
                        <a:t>%</a:t>
                      </a:r>
                      <a:endParaRPr lang="en-GB"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315437707"/>
                  </a:ext>
                </a:extLst>
              </a:tr>
              <a:tr h="251620">
                <a:tc>
                  <a:txBody>
                    <a:bodyPr/>
                    <a:lstStyle/>
                    <a:p>
                      <a:pPr algn="r" fontAlgn="ctr"/>
                      <a:r>
                        <a:rPr lang="en-GB" sz="1000" b="0" i="0" u="none" strike="noStrike">
                          <a:effectLst/>
                          <a:latin typeface="Calibri Light" panose="020F0302020204030204" pitchFamily="34" charset="0"/>
                        </a:rPr>
                        <a:t>Naštvání, ztrácení nervů, zvýšená agrese.</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ctr"/>
                      <a:r>
                        <a:rPr lang="en-GB" sz="1000" b="1" i="0" u="none" strike="noStrike" dirty="0">
                          <a:effectLst/>
                          <a:latin typeface="Calibri Light" panose="020F0302020204030204" pitchFamily="34" charset="0"/>
                        </a:rPr>
                        <a:t>67</a:t>
                      </a:r>
                      <a:r>
                        <a:rPr lang="cs-CZ" sz="1000" b="1" i="0" u="none" strike="noStrike" dirty="0">
                          <a:effectLst/>
                          <a:latin typeface="Calibri Light" panose="020F0302020204030204" pitchFamily="34" charset="0"/>
                        </a:rPr>
                        <a:t>%</a:t>
                      </a:r>
                      <a:endParaRPr lang="en-GB" sz="1000" b="1"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ctr"/>
                      <a:r>
                        <a:rPr lang="en-GB" sz="1000" b="0" i="0" u="none" strike="noStrike" dirty="0">
                          <a:effectLst/>
                          <a:latin typeface="Calibri Light" panose="020F0302020204030204" pitchFamily="34" charset="0"/>
                        </a:rPr>
                        <a:t>47</a:t>
                      </a:r>
                      <a:r>
                        <a:rPr lang="cs-CZ" sz="1000" b="0" i="0" u="none" strike="noStrike" dirty="0">
                          <a:effectLst/>
                          <a:latin typeface="Calibri Light" panose="020F0302020204030204" pitchFamily="34" charset="0"/>
                        </a:rPr>
                        <a:t>%</a:t>
                      </a:r>
                      <a:endParaRPr lang="en-GB"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3325712784"/>
                  </a:ext>
                </a:extLst>
              </a:tr>
              <a:tr h="251620">
                <a:tc>
                  <a:txBody>
                    <a:bodyPr/>
                    <a:lstStyle/>
                    <a:p>
                      <a:pPr algn="r" fontAlgn="ctr"/>
                      <a:r>
                        <a:rPr lang="pt-BR" sz="1000" b="0" i="0" u="none" strike="noStrike">
                          <a:effectLst/>
                          <a:latin typeface="Calibri Light" panose="020F0302020204030204" pitchFamily="34" charset="0"/>
                        </a:rPr>
                        <a:t>Potíže se vzhledem, váhou – výkyvy.</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ctr"/>
                      <a:r>
                        <a:rPr lang="en-GB" sz="1000" b="1" i="0" u="none" strike="noStrike" dirty="0">
                          <a:effectLst/>
                          <a:latin typeface="Calibri Light" panose="020F0302020204030204" pitchFamily="34" charset="0"/>
                        </a:rPr>
                        <a:t>67</a:t>
                      </a:r>
                      <a:r>
                        <a:rPr lang="cs-CZ" sz="1000" b="1" i="0" u="none" strike="noStrike" dirty="0">
                          <a:effectLst/>
                          <a:latin typeface="Calibri Light" panose="020F0302020204030204" pitchFamily="34" charset="0"/>
                        </a:rPr>
                        <a:t>%</a:t>
                      </a:r>
                      <a:endParaRPr lang="en-GB" sz="1000" b="1"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ctr"/>
                      <a:r>
                        <a:rPr lang="en-GB" sz="1000" b="0" i="0" u="none" strike="noStrike" dirty="0">
                          <a:effectLst/>
                          <a:latin typeface="Calibri Light" panose="020F0302020204030204" pitchFamily="34" charset="0"/>
                        </a:rPr>
                        <a:t>41</a:t>
                      </a:r>
                      <a:r>
                        <a:rPr lang="cs-CZ" sz="1000" b="0" i="0" u="none" strike="noStrike" dirty="0">
                          <a:effectLst/>
                          <a:latin typeface="Calibri Light" panose="020F0302020204030204" pitchFamily="34" charset="0"/>
                        </a:rPr>
                        <a:t>%</a:t>
                      </a:r>
                      <a:endParaRPr lang="en-GB"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215042313"/>
                  </a:ext>
                </a:extLst>
              </a:tr>
              <a:tr h="251620">
                <a:tc>
                  <a:txBody>
                    <a:bodyPr/>
                    <a:lstStyle/>
                    <a:p>
                      <a:pPr algn="r" fontAlgn="ctr"/>
                      <a:r>
                        <a:rPr lang="es-ES" sz="1000" b="0" i="0" u="none" strike="noStrike">
                          <a:effectLst/>
                          <a:latin typeface="Calibri Light" panose="020F0302020204030204" pitchFamily="34" charset="0"/>
                        </a:rPr>
                        <a:t>Zhoršení prospěchu a ve škole.</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ctr"/>
                      <a:r>
                        <a:rPr lang="en-GB" sz="1000" b="1" i="0" u="none" strike="noStrike" dirty="0">
                          <a:effectLst/>
                          <a:latin typeface="Calibri Light" panose="020F0302020204030204" pitchFamily="34" charset="0"/>
                        </a:rPr>
                        <a:t>65</a:t>
                      </a:r>
                      <a:r>
                        <a:rPr lang="cs-CZ" sz="1000" b="1" i="0" u="none" strike="noStrike" dirty="0">
                          <a:effectLst/>
                          <a:latin typeface="Calibri Light" panose="020F0302020204030204" pitchFamily="34" charset="0"/>
                        </a:rPr>
                        <a:t>%</a:t>
                      </a:r>
                      <a:endParaRPr lang="en-GB" sz="1000" b="1"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ctr"/>
                      <a:r>
                        <a:rPr lang="en-GB" sz="1000" b="0" i="0" u="none" strike="noStrike" dirty="0">
                          <a:effectLst/>
                          <a:latin typeface="Calibri Light" panose="020F0302020204030204" pitchFamily="34" charset="0"/>
                        </a:rPr>
                        <a:t>34</a:t>
                      </a:r>
                      <a:r>
                        <a:rPr lang="cs-CZ" sz="1000" b="0" i="0" u="none" strike="noStrike" dirty="0">
                          <a:effectLst/>
                          <a:latin typeface="Calibri Light" panose="020F0302020204030204" pitchFamily="34" charset="0"/>
                        </a:rPr>
                        <a:t>%</a:t>
                      </a:r>
                      <a:endParaRPr lang="en-GB"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640212683"/>
                  </a:ext>
                </a:extLst>
              </a:tr>
              <a:tr h="251620">
                <a:tc>
                  <a:txBody>
                    <a:bodyPr/>
                    <a:lstStyle/>
                    <a:p>
                      <a:pPr algn="r" fontAlgn="ctr"/>
                      <a:r>
                        <a:rPr lang="en-GB" sz="1000" b="0" i="0" u="none" strike="noStrike" dirty="0" err="1">
                          <a:effectLst/>
                          <a:latin typeface="Calibri Light" panose="020F0302020204030204" pitchFamily="34" charset="0"/>
                        </a:rPr>
                        <a:t>Braní</a:t>
                      </a:r>
                      <a:r>
                        <a:rPr lang="en-GB" sz="1000" b="0" i="0" u="none" strike="noStrike" dirty="0">
                          <a:effectLst/>
                          <a:latin typeface="Calibri Light" panose="020F0302020204030204" pitchFamily="34" charset="0"/>
                        </a:rPr>
                        <a:t> </a:t>
                      </a:r>
                      <a:r>
                        <a:rPr lang="en-GB" sz="1000" b="0" i="0" u="none" strike="noStrike" dirty="0" err="1">
                          <a:effectLst/>
                          <a:latin typeface="Calibri Light" panose="020F0302020204030204" pitchFamily="34" charset="0"/>
                        </a:rPr>
                        <a:t>věcí</a:t>
                      </a:r>
                      <a:r>
                        <a:rPr lang="en-GB" sz="1000" b="0" i="0" u="none" strike="noStrike" dirty="0">
                          <a:effectLst/>
                          <a:latin typeface="Calibri Light" panose="020F0302020204030204" pitchFamily="34" charset="0"/>
                        </a:rPr>
                        <a:t>, </a:t>
                      </a:r>
                      <a:r>
                        <a:rPr lang="en-GB" sz="1000" b="0" i="0" u="none" strike="noStrike" dirty="0" err="1">
                          <a:effectLst/>
                          <a:latin typeface="Calibri Light" panose="020F0302020204030204" pitchFamily="34" charset="0"/>
                        </a:rPr>
                        <a:t>které</a:t>
                      </a:r>
                      <a:r>
                        <a:rPr lang="en-GB" sz="1000" b="0" i="0" u="none" strike="noStrike" dirty="0">
                          <a:effectLst/>
                          <a:latin typeface="Calibri Light" panose="020F0302020204030204" pitchFamily="34" charset="0"/>
                        </a:rPr>
                        <a:t> </a:t>
                      </a:r>
                      <a:r>
                        <a:rPr lang="en-GB" sz="1000" b="0" i="0" u="none" strike="noStrike" dirty="0" err="1">
                          <a:effectLst/>
                          <a:latin typeface="Calibri Light" panose="020F0302020204030204" pitchFamily="34" charset="0"/>
                        </a:rPr>
                        <a:t>člověku</a:t>
                      </a:r>
                      <a:r>
                        <a:rPr lang="en-GB" sz="1000" b="0" i="0" u="none" strike="noStrike" dirty="0">
                          <a:effectLst/>
                          <a:latin typeface="Calibri Light" panose="020F0302020204030204" pitchFamily="34" charset="0"/>
                        </a:rPr>
                        <a:t> </a:t>
                      </a:r>
                      <a:r>
                        <a:rPr lang="en-GB" sz="1000" b="0" i="0" u="none" strike="noStrike" dirty="0" err="1">
                          <a:effectLst/>
                          <a:latin typeface="Calibri Light" panose="020F0302020204030204" pitchFamily="34" charset="0"/>
                        </a:rPr>
                        <a:t>nepatří</a:t>
                      </a:r>
                      <a:r>
                        <a:rPr lang="en-GB" sz="1000" b="0" i="0" u="none" strike="noStrike" dirty="0">
                          <a:effectLst/>
                          <a:latin typeface="Calibri Light" panose="020F0302020204030204" pitchFamily="34" charset="0"/>
                        </a:rPr>
                        <a:t>.</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ctr"/>
                      <a:r>
                        <a:rPr lang="en-GB" sz="1000" b="1" i="0" u="none" strike="noStrike" dirty="0">
                          <a:effectLst/>
                          <a:latin typeface="Calibri Light" panose="020F0302020204030204" pitchFamily="34" charset="0"/>
                        </a:rPr>
                        <a:t>33</a:t>
                      </a:r>
                      <a:r>
                        <a:rPr lang="cs-CZ" sz="1000" b="1" i="0" u="none" strike="noStrike" dirty="0">
                          <a:effectLst/>
                          <a:latin typeface="Calibri Light" panose="020F0302020204030204" pitchFamily="34" charset="0"/>
                        </a:rPr>
                        <a:t>%</a:t>
                      </a:r>
                      <a:endParaRPr lang="en-GB" sz="1000" b="1"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ctr"/>
                      <a:r>
                        <a:rPr lang="en-GB" sz="1000" b="0" i="0" u="none" strike="noStrike" dirty="0">
                          <a:effectLst/>
                          <a:latin typeface="Calibri Light" panose="020F0302020204030204" pitchFamily="34" charset="0"/>
                        </a:rPr>
                        <a:t>23</a:t>
                      </a:r>
                      <a:r>
                        <a:rPr lang="cs-CZ" sz="1000" b="0" i="0" u="none" strike="noStrike" dirty="0">
                          <a:effectLst/>
                          <a:latin typeface="Calibri Light" panose="020F0302020204030204" pitchFamily="34" charset="0"/>
                        </a:rPr>
                        <a:t>%</a:t>
                      </a:r>
                      <a:endParaRPr lang="en-GB"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082074615"/>
                  </a:ext>
                </a:extLst>
              </a:tr>
            </a:tbl>
          </a:graphicData>
        </a:graphic>
      </p:graphicFrame>
      <p:sp>
        <p:nvSpPr>
          <p:cNvPr id="17" name="Obdélník 9">
            <a:extLst>
              <a:ext uri="{FF2B5EF4-FFF2-40B4-BE49-F238E27FC236}">
                <a16:creationId xmlns:a16="http://schemas.microsoft.com/office/drawing/2014/main" id="{3E6021D5-D209-3208-7E93-A5AF1ED8B6D1}"/>
              </a:ext>
            </a:extLst>
          </p:cNvPr>
          <p:cNvSpPr/>
          <p:nvPr/>
        </p:nvSpPr>
        <p:spPr>
          <a:xfrm>
            <a:off x="4838115" y="2204864"/>
            <a:ext cx="4777430" cy="340519"/>
          </a:xfrm>
          <a:prstGeom prst="roundRect">
            <a:avLst/>
          </a:prstGeom>
          <a:solidFill>
            <a:srgbClr val="6C488E"/>
          </a:solidFill>
          <a:ln w="12700" cap="flat" cmpd="sng" algn="ctr">
            <a:noFill/>
            <a:prstDash val="solid"/>
            <a:miter lim="800000"/>
          </a:ln>
          <a:effectLst>
            <a:outerShdw blurRad="50800" dist="38100" dir="2700000" algn="tl" rotWithShape="0">
              <a:prstClr val="black">
                <a:alpha val="40000"/>
              </a:prstClr>
            </a:outerShdw>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Osobní zkušenost</a:t>
            </a:r>
          </a:p>
        </p:txBody>
      </p:sp>
      <p:graphicFrame>
        <p:nvGraphicFramePr>
          <p:cNvPr id="2" name="Graf 24">
            <a:extLst>
              <a:ext uri="{FF2B5EF4-FFF2-40B4-BE49-F238E27FC236}">
                <a16:creationId xmlns:a16="http://schemas.microsoft.com/office/drawing/2014/main" id="{F01D733C-3B32-D3EF-9008-29BF8B4DC5B5}"/>
              </a:ext>
            </a:extLst>
          </p:cNvPr>
          <p:cNvGraphicFramePr/>
          <p:nvPr>
            <p:extLst>
              <p:ext uri="{D42A27DB-BD31-4B8C-83A1-F6EECF244321}">
                <p14:modId xmlns:p14="http://schemas.microsoft.com/office/powerpoint/2010/main" val="906925458"/>
              </p:ext>
            </p:extLst>
          </p:nvPr>
        </p:nvGraphicFramePr>
        <p:xfrm>
          <a:off x="8341" y="15870"/>
          <a:ext cx="2271340" cy="11581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8780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Nadpis 1"/>
          <p:cNvSpPr txBox="1">
            <a:spLocks/>
          </p:cNvSpPr>
          <p:nvPr/>
        </p:nvSpPr>
        <p:spPr>
          <a:xfrm>
            <a:off x="407369" y="44624"/>
            <a:ext cx="11377264" cy="872331"/>
          </a:xfrm>
          <a:prstGeom prst="rect">
            <a:avLst/>
          </a:prstGeom>
        </p:spPr>
        <p:txBody>
          <a:bodyPr vert="horz" lIns="91438" tIns="45719" rIns="91438" bIns="45719" rtlCol="0" anchor="ctr">
            <a:noAutofit/>
          </a:bodyPr>
          <a:lstStyle>
            <a:lvl1pPr algn="l" defTabSz="914400" rtl="0" eaLnBrk="1" latinLnBrk="0" hangingPunct="1">
              <a:lnSpc>
                <a:spcPct val="100000"/>
              </a:lnSpc>
              <a:spcBef>
                <a:spcPct val="0"/>
              </a:spcBef>
              <a:buNone/>
              <a:defRPr sz="3000" b="1" i="0" kern="1200">
                <a:solidFill>
                  <a:srgbClr val="5C5F63"/>
                </a:solidFill>
                <a:latin typeface="Arial"/>
                <a:ea typeface="+mj-ea"/>
                <a:cs typeface="Aria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4400" b="0" i="0" u="none" strike="noStrike" kern="1200" cap="none" spc="0" normalizeH="0" baseline="0" noProof="0" dirty="0">
                <a:ln>
                  <a:noFill/>
                </a:ln>
                <a:solidFill>
                  <a:srgbClr val="5C5F63"/>
                </a:solidFill>
                <a:effectLst/>
                <a:uLnTx/>
                <a:uFillTx/>
                <a:latin typeface="Calibri Light" panose="020F0302020204030204"/>
                <a:ea typeface="+mj-ea"/>
                <a:cs typeface="Calibri Light" panose="020F0302020204030204" pitchFamily="34" charset="0"/>
              </a:rPr>
              <a:t>Vztah s rodiči II</a:t>
            </a:r>
          </a:p>
        </p:txBody>
      </p:sp>
      <p:sp>
        <p:nvSpPr>
          <p:cNvPr id="10" name="TextovéPole 2">
            <a:extLst>
              <a:ext uri="{FF2B5EF4-FFF2-40B4-BE49-F238E27FC236}">
                <a16:creationId xmlns:a16="http://schemas.microsoft.com/office/drawing/2014/main" id="{CCA649F5-DC91-9D30-FA03-793E42E00BB7}"/>
              </a:ext>
            </a:extLst>
          </p:cNvPr>
          <p:cNvSpPr txBox="1"/>
          <p:nvPr/>
        </p:nvSpPr>
        <p:spPr>
          <a:xfrm>
            <a:off x="2243929" y="6428708"/>
            <a:ext cx="9480375" cy="507831"/>
          </a:xfrm>
          <a:prstGeom prst="rect">
            <a:avLst/>
          </a:prstGeom>
          <a:noFill/>
        </p:spPr>
        <p:txBody>
          <a:bodyPr wrap="square" rtlCol="0">
            <a:spAutoFit/>
          </a:bodyPr>
          <a:lstStyle/>
          <a:p>
            <a:r>
              <a:rPr lang="pt-BR" sz="900" i="1" dirty="0">
                <a:solidFill>
                  <a:schemeClr val="tx1">
                    <a:lumMod val="65000"/>
                    <a:lumOff val="35000"/>
                  </a:schemeClr>
                </a:solidFill>
                <a:latin typeface="+mj-lt"/>
              </a:rPr>
              <a:t>C9. Které z těchto činností podle tvého názoru pomáhají zařídit duševní pohodu dětí a mladých lidí?</a:t>
            </a:r>
            <a:endParaRPr lang="cs-CZ" sz="900" i="1" dirty="0">
              <a:solidFill>
                <a:schemeClr val="tx1">
                  <a:lumMod val="65000"/>
                  <a:lumOff val="35000"/>
                </a:schemeClr>
              </a:solidFill>
              <a:latin typeface="+mj-lt"/>
            </a:endParaRPr>
          </a:p>
          <a:p>
            <a:r>
              <a:rPr lang="pt-BR" sz="900" i="1" dirty="0">
                <a:solidFill>
                  <a:schemeClr val="tx1">
                    <a:lumMod val="65000"/>
                    <a:lumOff val="35000"/>
                  </a:schemeClr>
                </a:solidFill>
                <a:latin typeface="+mj-lt"/>
              </a:rPr>
              <a:t>C11. A pokud by ses nakonec s řešením duševních obtíží rozhodl</a:t>
            </a:r>
            <a:r>
              <a:rPr lang="cs-CZ" sz="900" i="1" dirty="0">
                <a:solidFill>
                  <a:schemeClr val="tx1">
                    <a:lumMod val="65000"/>
                    <a:lumOff val="35000"/>
                  </a:schemeClr>
                </a:solidFill>
                <a:latin typeface="+mj-lt"/>
              </a:rPr>
              <a:t>/</a:t>
            </a:r>
            <a:r>
              <a:rPr lang="pt-BR" sz="900" i="1" dirty="0">
                <a:solidFill>
                  <a:schemeClr val="tx1">
                    <a:lumMod val="65000"/>
                    <a:lumOff val="35000"/>
                  </a:schemeClr>
                </a:solidFill>
                <a:latin typeface="+mj-lt"/>
              </a:rPr>
              <a:t>a obrátit na někoho dospělého nebo odborníka, koho bys zvažoval</a:t>
            </a:r>
            <a:r>
              <a:rPr lang="cs-CZ" sz="900" i="1" dirty="0">
                <a:solidFill>
                  <a:schemeClr val="tx1">
                    <a:lumMod val="65000"/>
                    <a:lumOff val="35000"/>
                  </a:schemeClr>
                </a:solidFill>
                <a:latin typeface="+mj-lt"/>
              </a:rPr>
              <a:t>/</a:t>
            </a:r>
            <a:r>
              <a:rPr lang="pt-BR" sz="900" i="1" dirty="0">
                <a:solidFill>
                  <a:schemeClr val="tx1">
                    <a:lumMod val="65000"/>
                    <a:lumOff val="35000"/>
                  </a:schemeClr>
                </a:solidFill>
                <a:latin typeface="+mj-lt"/>
              </a:rPr>
              <a:t>a?</a:t>
            </a:r>
          </a:p>
          <a:p>
            <a:endParaRPr lang="pt-BR" sz="900" i="1" dirty="0">
              <a:solidFill>
                <a:schemeClr val="tx1">
                  <a:lumMod val="65000"/>
                  <a:lumOff val="35000"/>
                </a:schemeClr>
              </a:solidFill>
              <a:latin typeface="+mj-lt"/>
            </a:endParaRPr>
          </a:p>
        </p:txBody>
      </p:sp>
      <p:sp>
        <p:nvSpPr>
          <p:cNvPr id="5" name="Content Placeholder 3">
            <a:extLst>
              <a:ext uri="{FF2B5EF4-FFF2-40B4-BE49-F238E27FC236}">
                <a16:creationId xmlns:a16="http://schemas.microsoft.com/office/drawing/2014/main" id="{0DBE1901-8970-132E-12D9-F35FEA4E5504}"/>
              </a:ext>
            </a:extLst>
          </p:cNvPr>
          <p:cNvSpPr txBox="1">
            <a:spLocks/>
          </p:cNvSpPr>
          <p:nvPr/>
        </p:nvSpPr>
        <p:spPr>
          <a:xfrm>
            <a:off x="752040" y="946832"/>
            <a:ext cx="11084799" cy="688576"/>
          </a:xfrm>
          <a:prstGeom prst="rect">
            <a:avLst/>
          </a:prstGeom>
          <a:solidFill>
            <a:sysClr val="window" lastClr="FFFFFF"/>
          </a:solidFill>
        </p:spPr>
        <p:txBody>
          <a:bodyPr anchor="ctr"/>
          <a:lstStyle>
            <a:lvl1pPr marL="180975" indent="-180975" algn="l" defTabSz="914400" rtl="0" eaLnBrk="1" latinLnBrk="0" hangingPunct="1">
              <a:spcBef>
                <a:spcPts val="600"/>
              </a:spcBef>
              <a:spcAft>
                <a:spcPts val="600"/>
              </a:spcAft>
              <a:buClr>
                <a:schemeClr val="accent1"/>
              </a:buClr>
              <a:buFont typeface="Arial" pitchFamily="34" charset="0"/>
              <a:buChar char="•"/>
              <a:defRPr sz="1800" kern="1200">
                <a:solidFill>
                  <a:schemeClr val="tx1"/>
                </a:solidFill>
                <a:latin typeface="+mn-lt"/>
                <a:ea typeface="+mn-ea"/>
                <a:cs typeface="Arial" pitchFamily="34" charset="0"/>
              </a:defRPr>
            </a:lvl1pPr>
            <a:lvl2pPr marL="447675" indent="-180975"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mn-lt"/>
                <a:ea typeface="+mn-ea"/>
                <a:cs typeface="Arial" pitchFamily="34" charset="0"/>
              </a:defRPr>
            </a:lvl2pPr>
            <a:lvl3pPr marL="714375" indent="-171450"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mn-lt"/>
                <a:ea typeface="+mn-ea"/>
                <a:cs typeface="Arial" pitchFamily="34" charset="0"/>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tx1"/>
                </a:solidFill>
                <a:latin typeface="+mn-lt"/>
                <a:ea typeface="+mn-ea"/>
                <a:cs typeface="Arial" pitchFamily="34" charset="0"/>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auto" latinLnBrk="0" hangingPunct="0">
              <a:lnSpc>
                <a:spcPct val="90000"/>
              </a:lnSpc>
              <a:spcBef>
                <a:spcPct val="25000"/>
              </a:spcBef>
              <a:spcAft>
                <a:spcPct val="0"/>
              </a:spcAft>
              <a:buClr>
                <a:srgbClr val="FFFFFF">
                  <a:lumMod val="65000"/>
                </a:srgbClr>
              </a:buClr>
              <a:buSzPct val="100000"/>
              <a:buFont typeface="Arial" pitchFamily="34" charset="0"/>
              <a:buNone/>
              <a:tabLst>
                <a:tab pos="6815138" algn="r"/>
              </a:tabLst>
              <a:defRPr/>
            </a:pPr>
            <a:r>
              <a:rPr kumimoji="0" lang="cs-CZ" sz="1400" b="0" i="0" u="none" strike="noStrike" kern="1200" cap="none" spc="0" normalizeH="0" baseline="0" noProof="0" dirty="0">
                <a:ln>
                  <a:noFill/>
                </a:ln>
                <a:solidFill>
                  <a:srgbClr val="E7E6E6">
                    <a:lumMod val="50000"/>
                  </a:srgbClr>
                </a:solidFill>
                <a:effectLst/>
                <a:uLnTx/>
                <a:uFillTx/>
                <a:latin typeface="Calibri Light" panose="020F0302020204030204"/>
                <a:ea typeface="+mn-ea"/>
                <a:cs typeface="Arial" pitchFamily="34" charset="0"/>
              </a:rPr>
              <a:t>Děti, které mají horší vztah s rodiči vidí vhodný způsob pomoci v kontaktu s kamarády a pobytu v přírodě. V menší míře možnost pomoci spatřují v koníčcích a sportu. </a:t>
            </a:r>
          </a:p>
          <a:p>
            <a:pPr marL="0" marR="0" lvl="0" indent="0" algn="ctr" defTabSz="914400" rtl="0" eaLnBrk="0" fontAlgn="auto" latinLnBrk="0" hangingPunct="0">
              <a:lnSpc>
                <a:spcPct val="90000"/>
              </a:lnSpc>
              <a:spcBef>
                <a:spcPct val="25000"/>
              </a:spcBef>
              <a:spcAft>
                <a:spcPct val="0"/>
              </a:spcAft>
              <a:buClr>
                <a:srgbClr val="FFFFFF">
                  <a:lumMod val="65000"/>
                </a:srgbClr>
              </a:buClr>
              <a:buSzPct val="100000"/>
              <a:buFont typeface="Arial" pitchFamily="34" charset="0"/>
              <a:buNone/>
              <a:tabLst>
                <a:tab pos="6815138" algn="r"/>
              </a:tabLst>
              <a:defRPr/>
            </a:pPr>
            <a:r>
              <a:rPr lang="cs-CZ" sz="1400" dirty="0">
                <a:solidFill>
                  <a:srgbClr val="E7E6E6">
                    <a:lumMod val="50000"/>
                  </a:srgbClr>
                </a:solidFill>
                <a:latin typeface="Calibri Light" panose="020F0302020204030204"/>
              </a:rPr>
              <a:t>Pokud by duševní obtíže řešili, oslovili by nejčastěji linku důvěry, psychoterapeutku či učitele. Pouze 26% by šlo s žádostí o pomoc za rodiči. </a:t>
            </a:r>
            <a:endParaRPr kumimoji="0" lang="cs-CZ" sz="1400" b="0" i="0" u="none" strike="noStrike" kern="1200" cap="none" spc="0" normalizeH="0" baseline="0" noProof="0" dirty="0">
              <a:ln>
                <a:noFill/>
              </a:ln>
              <a:solidFill>
                <a:srgbClr val="E7E6E6">
                  <a:lumMod val="50000"/>
                </a:srgbClr>
              </a:solidFill>
              <a:effectLst/>
              <a:uLnTx/>
              <a:uFillTx/>
              <a:latin typeface="Calibri Light" panose="020F0302020204030204"/>
              <a:ea typeface="+mn-ea"/>
              <a:cs typeface="Arial" pitchFamily="34" charset="0"/>
            </a:endParaRPr>
          </a:p>
        </p:txBody>
      </p:sp>
      <p:graphicFrame>
        <p:nvGraphicFramePr>
          <p:cNvPr id="9" name="Tabulka 1">
            <a:extLst>
              <a:ext uri="{FF2B5EF4-FFF2-40B4-BE49-F238E27FC236}">
                <a16:creationId xmlns:a16="http://schemas.microsoft.com/office/drawing/2014/main" id="{755B8BF2-B03D-1041-0839-8B1D3FA839D7}"/>
              </a:ext>
            </a:extLst>
          </p:cNvPr>
          <p:cNvGraphicFramePr>
            <a:graphicFrameLocks noGrp="1"/>
          </p:cNvGraphicFramePr>
          <p:nvPr>
            <p:extLst>
              <p:ext uri="{D42A27DB-BD31-4B8C-83A1-F6EECF244321}">
                <p14:modId xmlns:p14="http://schemas.microsoft.com/office/powerpoint/2010/main" val="2920097624"/>
              </p:ext>
            </p:extLst>
          </p:nvPr>
        </p:nvGraphicFramePr>
        <p:xfrm>
          <a:off x="2999656" y="2096489"/>
          <a:ext cx="5745950" cy="3816215"/>
        </p:xfrm>
        <a:graphic>
          <a:graphicData uri="http://schemas.openxmlformats.org/drawingml/2006/table">
            <a:tbl>
              <a:tblPr/>
              <a:tblGrid>
                <a:gridCol w="2901950">
                  <a:extLst>
                    <a:ext uri="{9D8B030D-6E8A-4147-A177-3AD203B41FA5}">
                      <a16:colId xmlns:a16="http://schemas.microsoft.com/office/drawing/2014/main" val="1986763786"/>
                    </a:ext>
                  </a:extLst>
                </a:gridCol>
                <a:gridCol w="1296000">
                  <a:extLst>
                    <a:ext uri="{9D8B030D-6E8A-4147-A177-3AD203B41FA5}">
                      <a16:colId xmlns:a16="http://schemas.microsoft.com/office/drawing/2014/main" val="4064263987"/>
                    </a:ext>
                  </a:extLst>
                </a:gridCol>
                <a:gridCol w="1548000">
                  <a:extLst>
                    <a:ext uri="{9D8B030D-6E8A-4147-A177-3AD203B41FA5}">
                      <a16:colId xmlns:a16="http://schemas.microsoft.com/office/drawing/2014/main" val="833961527"/>
                    </a:ext>
                  </a:extLst>
                </a:gridCol>
              </a:tblGrid>
              <a:tr h="247783">
                <a:tc>
                  <a:txBody>
                    <a:bodyPr/>
                    <a:lstStyle/>
                    <a:p>
                      <a:pPr algn="ctr" fontAlgn="b"/>
                      <a:endParaRPr kumimoji="0" lang="en-US" sz="1100" b="0" i="0" u="none" strike="noStrike" kern="1200" cap="none" spc="0" normalizeH="0" baseline="0" noProof="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kumimoji="0" lang="cs-CZ" sz="1100" b="1" i="0" u="none" strike="noStrike" kern="1200" cap="none" spc="0" normalizeH="0" baseline="0" noProof="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rPr>
                        <a:t>Horší vztah</a:t>
                      </a:r>
                      <a:endParaRPr kumimoji="0" lang="en-US" sz="1100" b="1" i="0" u="none" strike="noStrike" kern="1200" cap="none" spc="0" normalizeH="0" baseline="0" noProof="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a:ln>
                            <a:noFill/>
                          </a:ln>
                          <a:solidFill>
                            <a:schemeClr val="tx1">
                              <a:lumMod val="75000"/>
                              <a:lumOff val="25000"/>
                            </a:schemeClr>
                          </a:solidFill>
                          <a:effectLst/>
                          <a:uLnTx/>
                          <a:uFillTx/>
                          <a:latin typeface="Calibri Light" panose="020F0302020204030204" pitchFamily="34" charset="0"/>
                          <a:ea typeface="+mn-ea"/>
                          <a:cs typeface="Calibri Light" panose="020F0302020204030204" pitchFamily="34" charset="0"/>
                        </a:rPr>
                        <a:t>Dobrý vztah</a:t>
                      </a:r>
                      <a:endParaRPr kumimoji="0" lang="en-US" sz="1100" b="1" i="0" u="none" strike="noStrike" kern="1200" cap="none" spc="0" normalizeH="0" baseline="0" noProof="0" dirty="0">
                        <a:ln>
                          <a:noFill/>
                        </a:ln>
                        <a:solidFill>
                          <a:schemeClr val="tx1">
                            <a:lumMod val="75000"/>
                            <a:lumOff val="25000"/>
                          </a:schemeClr>
                        </a:solidFill>
                        <a:effectLst/>
                        <a:uLnTx/>
                        <a:uFillTx/>
                        <a:latin typeface="Calibri Light" panose="020F0302020204030204" pitchFamily="34" charset="0"/>
                        <a:ea typeface="+mn-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766418058"/>
                  </a:ext>
                </a:extLst>
              </a:tr>
              <a:tr h="254888">
                <a:tc>
                  <a:txBody>
                    <a:bodyPr/>
                    <a:lstStyle/>
                    <a:p>
                      <a:pPr algn="r" fontAlgn="ctr"/>
                      <a:r>
                        <a:rPr lang="pl-PL" sz="1000" b="0" i="0" u="none" strike="noStrike" dirty="0">
                          <a:effectLst/>
                          <a:latin typeface="Calibri Light" panose="020F0302020204030204" pitchFamily="34" charset="0"/>
                        </a:rPr>
                        <a:t>Linka </a:t>
                      </a:r>
                      <a:r>
                        <a:rPr lang="pl-PL" sz="1000" b="0" i="0" u="none" strike="noStrike" dirty="0" err="1">
                          <a:effectLst/>
                          <a:latin typeface="Calibri Light" panose="020F0302020204030204" pitchFamily="34" charset="0"/>
                        </a:rPr>
                        <a:t>důvěry</a:t>
                      </a:r>
                      <a:r>
                        <a:rPr lang="pl-PL" sz="1000" b="0" i="0" u="none" strike="noStrike" dirty="0">
                          <a:effectLst/>
                          <a:latin typeface="Calibri Light" panose="020F0302020204030204" pitchFamily="34" charset="0"/>
                        </a:rPr>
                        <a:t> / </a:t>
                      </a:r>
                      <a:r>
                        <a:rPr lang="pl-PL" sz="1000" b="0" i="0" u="none" strike="noStrike" dirty="0" err="1">
                          <a:effectLst/>
                          <a:latin typeface="Calibri Light" panose="020F0302020204030204" pitchFamily="34" charset="0"/>
                        </a:rPr>
                        <a:t>bezpečí</a:t>
                      </a:r>
                      <a:r>
                        <a:rPr lang="pl-PL" sz="1000" b="0" i="0" u="none" strike="noStrike" dirty="0">
                          <a:effectLst/>
                          <a:latin typeface="Calibri Light" panose="020F0302020204030204" pitchFamily="34" charset="0"/>
                        </a:rPr>
                        <a:t> / </a:t>
                      </a:r>
                      <a:r>
                        <a:rPr lang="pl-PL" sz="1000" b="0" i="0" u="none" strike="noStrike" dirty="0" err="1">
                          <a:effectLst/>
                          <a:latin typeface="Calibri Light" panose="020F0302020204030204" pitchFamily="34" charset="0"/>
                        </a:rPr>
                        <a:t>psychické</a:t>
                      </a:r>
                      <a:r>
                        <a:rPr lang="pl-PL" sz="1000" b="0" i="0" u="none" strike="noStrike" dirty="0">
                          <a:effectLst/>
                          <a:latin typeface="Calibri Light" panose="020F0302020204030204" pitchFamily="34" charset="0"/>
                        </a:rPr>
                        <a:t> </a:t>
                      </a:r>
                      <a:r>
                        <a:rPr lang="pl-PL" sz="1000" b="0" i="0" u="none" strike="noStrike" dirty="0" err="1">
                          <a:effectLst/>
                          <a:latin typeface="Calibri Light" panose="020F0302020204030204" pitchFamily="34" charset="0"/>
                        </a:rPr>
                        <a:t>pomoci</a:t>
                      </a:r>
                      <a:r>
                        <a:rPr lang="pl-PL" sz="1000" b="0" i="0" u="none" strike="noStrike" dirty="0">
                          <a:effectLst/>
                          <a:latin typeface="Calibri Light" panose="020F0302020204030204" pitchFamily="34" charset="0"/>
                        </a:rPr>
                        <a:t>.</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4007082603"/>
                  </a:ext>
                </a:extLst>
              </a:tr>
              <a:tr h="254888">
                <a:tc>
                  <a:txBody>
                    <a:bodyPr/>
                    <a:lstStyle/>
                    <a:p>
                      <a:pPr algn="r" fontAlgn="ctr"/>
                      <a:r>
                        <a:rPr lang="nl-NL" sz="1000" b="0" i="0" u="none" strike="noStrike">
                          <a:effectLst/>
                          <a:latin typeface="Calibri Light" panose="020F0302020204030204" pitchFamily="34" charset="0"/>
                        </a:rPr>
                        <a:t>Učitel nebo učitelka ze školy.</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647054537"/>
                  </a:ext>
                </a:extLst>
              </a:tr>
              <a:tr h="254888">
                <a:tc>
                  <a:txBody>
                    <a:bodyPr/>
                    <a:lstStyle/>
                    <a:p>
                      <a:pPr algn="r" fontAlgn="ctr"/>
                      <a:r>
                        <a:rPr lang="en-GB" sz="1000" b="0" i="0" u="none" strike="noStrike" dirty="0" err="1">
                          <a:effectLst/>
                          <a:latin typeface="Calibri Light" panose="020F0302020204030204" pitchFamily="34" charset="0"/>
                        </a:rPr>
                        <a:t>Psychoterapeut</a:t>
                      </a:r>
                      <a:r>
                        <a:rPr lang="en-GB" sz="1000" b="0" i="0" u="none" strike="noStrike" dirty="0">
                          <a:effectLst/>
                          <a:latin typeface="Calibri Light" panose="020F0302020204030204" pitchFamily="34" charset="0"/>
                        </a:rPr>
                        <a:t>*ka.</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760477879"/>
                  </a:ext>
                </a:extLst>
              </a:tr>
              <a:tr h="254888">
                <a:tc>
                  <a:txBody>
                    <a:bodyPr/>
                    <a:lstStyle/>
                    <a:p>
                      <a:pPr algn="r" fontAlgn="ctr"/>
                      <a:r>
                        <a:rPr lang="en-GB" sz="1000" b="0" i="0" u="none" strike="noStrike">
                          <a:effectLst/>
                          <a:latin typeface="Calibri Light" panose="020F0302020204030204" pitchFamily="34" charset="0"/>
                        </a:rPr>
                        <a:t>Rodiče.</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998147101"/>
                  </a:ext>
                </a:extLst>
              </a:tr>
              <a:tr h="254888">
                <a:tc>
                  <a:txBody>
                    <a:bodyPr/>
                    <a:lstStyle/>
                    <a:p>
                      <a:pPr algn="r" fontAlgn="ctr"/>
                      <a:r>
                        <a:rPr lang="en-GB" sz="1000" b="0" i="0" u="none" strike="noStrike" dirty="0" err="1">
                          <a:effectLst/>
                          <a:latin typeface="Calibri Light" panose="020F0302020204030204" pitchFamily="34" charset="0"/>
                        </a:rPr>
                        <a:t>Někdo</a:t>
                      </a:r>
                      <a:r>
                        <a:rPr lang="en-GB" sz="1000" b="0" i="0" u="none" strike="noStrike" dirty="0">
                          <a:effectLst/>
                          <a:latin typeface="Calibri Light" panose="020F0302020204030204" pitchFamily="34" charset="0"/>
                        </a:rPr>
                        <a:t> </a:t>
                      </a:r>
                      <a:r>
                        <a:rPr lang="en-GB" sz="1000" b="0" i="0" u="none" strike="noStrike" dirty="0" err="1">
                          <a:effectLst/>
                          <a:latin typeface="Calibri Light" panose="020F0302020204030204" pitchFamily="34" charset="0"/>
                        </a:rPr>
                        <a:t>blízký</a:t>
                      </a:r>
                      <a:r>
                        <a:rPr lang="en-GB" sz="1000" b="0" i="0" u="none" strike="noStrike" dirty="0">
                          <a:effectLst/>
                          <a:latin typeface="Calibri Light" panose="020F0302020204030204" pitchFamily="34" charset="0"/>
                        </a:rPr>
                        <a:t> </a:t>
                      </a:r>
                      <a:r>
                        <a:rPr lang="en-GB" sz="1000" b="0" i="0" u="none" strike="noStrike" dirty="0" err="1">
                          <a:effectLst/>
                          <a:latin typeface="Calibri Light" panose="020F0302020204030204" pitchFamily="34" charset="0"/>
                        </a:rPr>
                        <a:t>další</a:t>
                      </a:r>
                      <a:r>
                        <a:rPr lang="en-GB" sz="1000" b="0" i="0" u="none" strike="noStrike" dirty="0">
                          <a:effectLst/>
                          <a:latin typeface="Calibri Light" panose="020F0302020204030204" pitchFamily="34" charset="0"/>
                        </a:rPr>
                        <a:t> z </a:t>
                      </a:r>
                      <a:r>
                        <a:rPr lang="en-GB" sz="1000" b="0" i="0" u="none" strike="noStrike" dirty="0" err="1">
                          <a:effectLst/>
                          <a:latin typeface="Calibri Light" panose="020F0302020204030204" pitchFamily="34" charset="0"/>
                        </a:rPr>
                        <a:t>mého</a:t>
                      </a:r>
                      <a:r>
                        <a:rPr lang="en-GB" sz="1000" b="0" i="0" u="none" strike="noStrike" dirty="0">
                          <a:effectLst/>
                          <a:latin typeface="Calibri Light" panose="020F0302020204030204" pitchFamily="34" charset="0"/>
                        </a:rPr>
                        <a:t> </a:t>
                      </a:r>
                      <a:r>
                        <a:rPr lang="en-GB" sz="1000" b="0" i="0" u="none" strike="noStrike" dirty="0" err="1">
                          <a:effectLst/>
                          <a:latin typeface="Calibri Light" panose="020F0302020204030204" pitchFamily="34" charset="0"/>
                        </a:rPr>
                        <a:t>okolí</a:t>
                      </a:r>
                      <a:endParaRPr lang="en-GB" sz="1000" b="0" i="0" u="none" strike="noStrike" dirty="0">
                        <a:effectLst/>
                        <a:latin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461081729"/>
                  </a:ext>
                </a:extLst>
              </a:tr>
              <a:tr h="254888">
                <a:tc>
                  <a:txBody>
                    <a:bodyPr/>
                    <a:lstStyle/>
                    <a:p>
                      <a:pPr algn="r" fontAlgn="ctr"/>
                      <a:r>
                        <a:rPr lang="en-GB" sz="1000" b="0" i="0" u="none" strike="noStrike" dirty="0" err="1">
                          <a:effectLst/>
                          <a:latin typeface="Calibri Light" panose="020F0302020204030204" pitchFamily="34" charset="0"/>
                        </a:rPr>
                        <a:t>Bratr</a:t>
                      </a:r>
                      <a:r>
                        <a:rPr lang="en-GB" sz="1000" b="0" i="0" u="none" strike="noStrike" dirty="0">
                          <a:effectLst/>
                          <a:latin typeface="Calibri Light" panose="020F0302020204030204" pitchFamily="34" charset="0"/>
                        </a:rPr>
                        <a:t> </a:t>
                      </a:r>
                      <a:r>
                        <a:rPr lang="en-GB" sz="1000" b="0" i="0" u="none" strike="noStrike" dirty="0" err="1">
                          <a:effectLst/>
                          <a:latin typeface="Calibri Light" panose="020F0302020204030204" pitchFamily="34" charset="0"/>
                        </a:rPr>
                        <a:t>nebo</a:t>
                      </a:r>
                      <a:r>
                        <a:rPr lang="en-GB" sz="1000" b="0" i="0" u="none" strike="noStrike" dirty="0">
                          <a:effectLst/>
                          <a:latin typeface="Calibri Light" panose="020F0302020204030204" pitchFamily="34" charset="0"/>
                        </a:rPr>
                        <a:t> </a:t>
                      </a:r>
                      <a:r>
                        <a:rPr lang="en-GB" sz="1000" b="0" i="0" u="none" strike="noStrike" dirty="0" err="1">
                          <a:effectLst/>
                          <a:latin typeface="Calibri Light" panose="020F0302020204030204" pitchFamily="34" charset="0"/>
                        </a:rPr>
                        <a:t>sestra</a:t>
                      </a:r>
                      <a:r>
                        <a:rPr lang="en-GB" sz="1000" b="0" i="0" u="none" strike="noStrike" dirty="0">
                          <a:effectLst/>
                          <a:latin typeface="Calibri Light" panose="020F0302020204030204" pitchFamily="34" charset="0"/>
                        </a:rPr>
                        <a:t>.</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es-ES"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es-ES"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222078642"/>
                  </a:ext>
                </a:extLst>
              </a:tr>
              <a:tr h="254888">
                <a:tc>
                  <a:txBody>
                    <a:bodyPr/>
                    <a:lstStyle/>
                    <a:p>
                      <a:pPr algn="r" fontAlgn="ctr"/>
                      <a:r>
                        <a:rPr lang="en-GB" sz="1000" b="0" i="0" u="none" strike="noStrike">
                          <a:effectLst/>
                          <a:latin typeface="Calibri Light" panose="020F0302020204030204" pitchFamily="34" charset="0"/>
                        </a:rPr>
                        <a:t>Dětské psycholog*žka.</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987560467"/>
                  </a:ext>
                </a:extLst>
              </a:tr>
              <a:tr h="254888">
                <a:tc>
                  <a:txBody>
                    <a:bodyPr/>
                    <a:lstStyle/>
                    <a:p>
                      <a:pPr algn="r" fontAlgn="ctr"/>
                      <a:r>
                        <a:rPr lang="en-GB" sz="1000" b="0" i="0" u="none" strike="noStrike" dirty="0" err="1">
                          <a:effectLst/>
                          <a:latin typeface="Calibri Light" panose="020F0302020204030204" pitchFamily="34" charset="0"/>
                        </a:rPr>
                        <a:t>Někdo</a:t>
                      </a:r>
                      <a:r>
                        <a:rPr lang="en-GB" sz="1000" b="0" i="0" u="none" strike="noStrike" dirty="0">
                          <a:effectLst/>
                          <a:latin typeface="Calibri Light" panose="020F0302020204030204" pitchFamily="34" charset="0"/>
                        </a:rPr>
                        <a:t> ze </a:t>
                      </a:r>
                      <a:r>
                        <a:rPr lang="en-GB" sz="1000" b="0" i="0" u="none" strike="noStrike" dirty="0" err="1">
                          <a:effectLst/>
                          <a:latin typeface="Calibri Light" panose="020F0302020204030204" pitchFamily="34" charset="0"/>
                        </a:rPr>
                        <a:t>školního</a:t>
                      </a:r>
                      <a:r>
                        <a:rPr lang="en-GB" sz="1000" b="0" i="0" u="none" strike="noStrike" dirty="0">
                          <a:effectLst/>
                          <a:latin typeface="Calibri Light" panose="020F0302020204030204" pitchFamily="34" charset="0"/>
                        </a:rPr>
                        <a:t> </a:t>
                      </a:r>
                      <a:r>
                        <a:rPr lang="en-GB" sz="1000" b="0" i="0" u="none" strike="noStrike" dirty="0" err="1">
                          <a:effectLst/>
                          <a:latin typeface="Calibri Light" panose="020F0302020204030204" pitchFamily="34" charset="0"/>
                        </a:rPr>
                        <a:t>poradenského</a:t>
                      </a:r>
                      <a:r>
                        <a:rPr lang="en-GB" sz="1000" b="0" i="0" u="none" strike="noStrike" dirty="0">
                          <a:effectLst/>
                          <a:latin typeface="Calibri Light" panose="020F0302020204030204" pitchFamily="34" charset="0"/>
                        </a:rPr>
                        <a:t> </a:t>
                      </a:r>
                      <a:r>
                        <a:rPr lang="en-GB" sz="1000" b="0" i="0" u="none" strike="noStrike" dirty="0" err="1">
                          <a:effectLst/>
                          <a:latin typeface="Calibri Light" panose="020F0302020204030204" pitchFamily="34" charset="0"/>
                        </a:rPr>
                        <a:t>pracoviště</a:t>
                      </a:r>
                      <a:endParaRPr lang="en-GB" sz="1000" b="0" i="0" u="none" strike="noStrike" dirty="0">
                        <a:effectLst/>
                        <a:latin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315437707"/>
                  </a:ext>
                </a:extLst>
              </a:tr>
              <a:tr h="254888">
                <a:tc>
                  <a:txBody>
                    <a:bodyPr/>
                    <a:lstStyle/>
                    <a:p>
                      <a:pPr algn="r" fontAlgn="ctr"/>
                      <a:r>
                        <a:rPr lang="en-GB" sz="1000" b="0" i="0" u="none" strike="noStrike" dirty="0" err="1">
                          <a:effectLst/>
                          <a:latin typeface="Calibri Light" panose="020F0302020204030204" pitchFamily="34" charset="0"/>
                        </a:rPr>
                        <a:t>Dětský</a:t>
                      </a:r>
                      <a:r>
                        <a:rPr lang="en-GB" sz="1000" b="0" i="0" u="none" strike="noStrike" dirty="0">
                          <a:effectLst/>
                          <a:latin typeface="Calibri Light" panose="020F0302020204030204" pitchFamily="34" charset="0"/>
                        </a:rPr>
                        <a:t> </a:t>
                      </a:r>
                      <a:r>
                        <a:rPr lang="en-GB" sz="1000" b="0" i="0" u="none" strike="noStrike" dirty="0" err="1">
                          <a:effectLst/>
                          <a:latin typeface="Calibri Light" panose="020F0302020204030204" pitchFamily="34" charset="0"/>
                        </a:rPr>
                        <a:t>psychiatr</a:t>
                      </a:r>
                      <a:r>
                        <a:rPr lang="en-GB" sz="1000" b="0" i="0" u="none" strike="noStrike" dirty="0">
                          <a:effectLst/>
                          <a:latin typeface="Calibri Light" panose="020F0302020204030204" pitchFamily="34" charset="0"/>
                        </a:rPr>
                        <a:t>*</a:t>
                      </a:r>
                      <a:r>
                        <a:rPr lang="en-GB" sz="1000" b="0" i="0" u="none" strike="noStrike" dirty="0" err="1">
                          <a:effectLst/>
                          <a:latin typeface="Calibri Light" panose="020F0302020204030204" pitchFamily="34" charset="0"/>
                        </a:rPr>
                        <a:t>ička</a:t>
                      </a:r>
                      <a:r>
                        <a:rPr lang="en-GB" sz="1000" b="0" i="0" u="none" strike="noStrike" dirty="0">
                          <a:effectLst/>
                          <a:latin typeface="Calibri Light" panose="020F0302020204030204" pitchFamily="34" charset="0"/>
                        </a:rPr>
                        <a:t>.</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pt-BR" sz="1000" b="0" i="0" u="none" strike="noStrike">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pt-BR" sz="1000" b="0" i="0" u="none" strike="noStrike">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3325712784"/>
                  </a:ext>
                </a:extLst>
              </a:tr>
              <a:tr h="254888">
                <a:tc>
                  <a:txBody>
                    <a:bodyPr/>
                    <a:lstStyle/>
                    <a:p>
                      <a:pPr algn="r" fontAlgn="ctr"/>
                      <a:r>
                        <a:rPr lang="en-GB" sz="1000" b="0" i="0" u="none" strike="noStrike">
                          <a:effectLst/>
                          <a:latin typeface="Calibri Light" panose="020F0302020204030204" pitchFamily="34" charset="0"/>
                        </a:rPr>
                        <a:t>Pedagogická nebo pedagogicko-psychologická poradna.</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215042313"/>
                  </a:ext>
                </a:extLst>
              </a:tr>
              <a:tr h="254888">
                <a:tc>
                  <a:txBody>
                    <a:bodyPr/>
                    <a:lstStyle/>
                    <a:p>
                      <a:pPr algn="r" fontAlgn="ctr"/>
                      <a:r>
                        <a:rPr lang="en-GB" sz="1000" b="0" i="0" u="none" strike="noStrike" dirty="0" err="1">
                          <a:effectLst/>
                          <a:latin typeface="Calibri Light" panose="020F0302020204030204" pitchFamily="34" charset="0"/>
                        </a:rPr>
                        <a:t>Asistent</a:t>
                      </a:r>
                      <a:r>
                        <a:rPr lang="en-GB" sz="1000" b="0" i="0" u="none" strike="noStrike" dirty="0">
                          <a:effectLst/>
                          <a:latin typeface="Calibri Light" panose="020F0302020204030204" pitchFamily="34" charset="0"/>
                        </a:rPr>
                        <a:t>*ka </a:t>
                      </a:r>
                      <a:r>
                        <a:rPr lang="en-GB" sz="1000" b="0" i="0" u="none" strike="noStrike" dirty="0" err="1">
                          <a:effectLst/>
                          <a:latin typeface="Calibri Light" panose="020F0302020204030204" pitchFamily="34" charset="0"/>
                        </a:rPr>
                        <a:t>pedagoga</a:t>
                      </a:r>
                      <a:r>
                        <a:rPr lang="en-GB" sz="1000" b="0" i="0" u="none" strike="noStrike" dirty="0">
                          <a:effectLst/>
                          <a:latin typeface="Calibri Light" panose="020F0302020204030204" pitchFamily="34" charset="0"/>
                        </a:rPr>
                        <a:t>.</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640212683"/>
                  </a:ext>
                </a:extLst>
              </a:tr>
              <a:tr h="254888">
                <a:tc>
                  <a:txBody>
                    <a:bodyPr/>
                    <a:lstStyle/>
                    <a:p>
                      <a:pPr algn="r" fontAlgn="ctr"/>
                      <a:r>
                        <a:rPr lang="en-GB" sz="1000" b="0" i="0" u="none" strike="noStrike" dirty="0" err="1">
                          <a:effectLst/>
                          <a:latin typeface="Calibri Light" panose="020F0302020204030204" pitchFamily="34" charset="0"/>
                        </a:rPr>
                        <a:t>Sportovní</a:t>
                      </a:r>
                      <a:r>
                        <a:rPr lang="en-GB" sz="1000" b="0" i="0" u="none" strike="noStrike" dirty="0">
                          <a:effectLst/>
                          <a:latin typeface="Calibri Light" panose="020F0302020204030204" pitchFamily="34" charset="0"/>
                        </a:rPr>
                        <a:t> </a:t>
                      </a:r>
                      <a:r>
                        <a:rPr lang="en-GB" sz="1000" b="0" i="0" u="none" strike="noStrike" dirty="0" err="1">
                          <a:effectLst/>
                          <a:latin typeface="Calibri Light" panose="020F0302020204030204" pitchFamily="34" charset="0"/>
                        </a:rPr>
                        <a:t>trenér</a:t>
                      </a:r>
                      <a:r>
                        <a:rPr lang="en-GB" sz="1000" b="0" i="0" u="none" strike="noStrike" dirty="0">
                          <a:effectLst/>
                          <a:latin typeface="Calibri Light" panose="020F0302020204030204" pitchFamily="34" charset="0"/>
                        </a:rPr>
                        <a:t>*ka </a:t>
                      </a:r>
                      <a:r>
                        <a:rPr lang="en-GB" sz="1000" b="0" i="0" u="none" strike="noStrike" dirty="0" err="1">
                          <a:effectLst/>
                          <a:latin typeface="Calibri Light" panose="020F0302020204030204" pitchFamily="34" charset="0"/>
                        </a:rPr>
                        <a:t>nebo</a:t>
                      </a:r>
                      <a:r>
                        <a:rPr lang="en-GB" sz="1000" b="0" i="0" u="none" strike="noStrike" dirty="0">
                          <a:effectLst/>
                          <a:latin typeface="Calibri Light" panose="020F0302020204030204" pitchFamily="34" charset="0"/>
                        </a:rPr>
                        <a:t> </a:t>
                      </a:r>
                      <a:r>
                        <a:rPr lang="en-GB" sz="1000" b="0" i="0" u="none" strike="noStrike" dirty="0" err="1">
                          <a:effectLst/>
                          <a:latin typeface="Calibri Light" panose="020F0302020204030204" pitchFamily="34" charset="0"/>
                        </a:rPr>
                        <a:t>vedoucí</a:t>
                      </a:r>
                      <a:r>
                        <a:rPr lang="en-GB" sz="1000" b="0" i="0" u="none" strike="noStrike" dirty="0">
                          <a:effectLst/>
                          <a:latin typeface="Calibri Light" panose="020F0302020204030204" pitchFamily="34" charset="0"/>
                        </a:rPr>
                        <a:t> </a:t>
                      </a:r>
                      <a:r>
                        <a:rPr lang="en-GB" sz="1000" b="0" i="0" u="none" strike="noStrike" dirty="0" err="1">
                          <a:effectLst/>
                          <a:latin typeface="Calibri Light" panose="020F0302020204030204" pitchFamily="34" charset="0"/>
                        </a:rPr>
                        <a:t>zájmového</a:t>
                      </a:r>
                      <a:r>
                        <a:rPr lang="en-GB" sz="1000" b="0" i="0" u="none" strike="noStrike" dirty="0">
                          <a:effectLst/>
                          <a:latin typeface="Calibri Light" panose="020F0302020204030204" pitchFamily="34" charset="0"/>
                        </a:rPr>
                        <a:t> </a:t>
                      </a:r>
                      <a:r>
                        <a:rPr lang="en-GB" sz="1000" b="0" i="0" u="none" strike="noStrike" dirty="0" err="1">
                          <a:effectLst/>
                          <a:latin typeface="Calibri Light" panose="020F0302020204030204" pitchFamily="34" charset="0"/>
                        </a:rPr>
                        <a:t>kroužku</a:t>
                      </a:r>
                      <a:r>
                        <a:rPr lang="en-GB" sz="1000" b="0" i="0" u="none" strike="noStrike" dirty="0">
                          <a:effectLst/>
                          <a:latin typeface="Calibri Light" panose="020F0302020204030204" pitchFamily="34" charset="0"/>
                        </a:rPr>
                        <a:t>.</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082074615"/>
                  </a:ext>
                </a:extLst>
              </a:tr>
              <a:tr h="254888">
                <a:tc>
                  <a:txBody>
                    <a:bodyPr/>
                    <a:lstStyle/>
                    <a:p>
                      <a:pPr algn="r" fontAlgn="ctr"/>
                      <a:r>
                        <a:rPr lang="en-GB" sz="1000" b="0" i="0" u="none" strike="noStrike" dirty="0" err="1">
                          <a:effectLst/>
                          <a:latin typeface="Calibri Light" panose="020F0302020204030204" pitchFamily="34" charset="0"/>
                        </a:rPr>
                        <a:t>Dětský</a:t>
                      </a:r>
                      <a:r>
                        <a:rPr lang="en-GB" sz="1000" b="0" i="0" u="none" strike="noStrike" dirty="0">
                          <a:effectLst/>
                          <a:latin typeface="Calibri Light" panose="020F0302020204030204" pitchFamily="34" charset="0"/>
                        </a:rPr>
                        <a:t>/</a:t>
                      </a:r>
                      <a:r>
                        <a:rPr lang="en-GB" sz="1000" b="0" i="0" u="none" strike="noStrike" dirty="0" err="1">
                          <a:effectLst/>
                          <a:latin typeface="Calibri Light" panose="020F0302020204030204" pitchFamily="34" charset="0"/>
                        </a:rPr>
                        <a:t>praktický</a:t>
                      </a:r>
                      <a:r>
                        <a:rPr lang="en-GB" sz="1000" b="0" i="0" u="none" strike="noStrike" dirty="0">
                          <a:effectLst/>
                          <a:latin typeface="Calibri Light" panose="020F0302020204030204" pitchFamily="34" charset="0"/>
                        </a:rPr>
                        <a:t> </a:t>
                      </a:r>
                      <a:r>
                        <a:rPr lang="en-GB" sz="1000" b="0" i="0" u="none" strike="noStrike" dirty="0" err="1">
                          <a:effectLst/>
                          <a:latin typeface="Calibri Light" panose="020F0302020204030204" pitchFamily="34" charset="0"/>
                        </a:rPr>
                        <a:t>lékař</a:t>
                      </a:r>
                      <a:r>
                        <a:rPr lang="en-GB" sz="1000" b="0" i="0" u="none" strike="noStrike" dirty="0">
                          <a:effectLst/>
                          <a:latin typeface="Calibri Light" panose="020F0302020204030204" pitchFamily="34" charset="0"/>
                        </a:rPr>
                        <a:t>*ka.</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360214169"/>
                  </a:ext>
                </a:extLst>
              </a:tr>
              <a:tr h="254888">
                <a:tc>
                  <a:txBody>
                    <a:bodyPr/>
                    <a:lstStyle/>
                    <a:p>
                      <a:pPr algn="r" fontAlgn="ctr"/>
                      <a:r>
                        <a:rPr lang="en-GB" sz="1000" b="0" i="0" u="none" strike="noStrike" dirty="0" err="1">
                          <a:effectLst/>
                          <a:latin typeface="Calibri Light" panose="020F0302020204030204" pitchFamily="34" charset="0"/>
                        </a:rPr>
                        <a:t>Jiné</a:t>
                      </a:r>
                      <a:endParaRPr lang="en-GB" sz="1000" b="0" i="0" u="none" strike="noStrike" dirty="0">
                        <a:effectLst/>
                        <a:latin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3536283042"/>
                  </a:ext>
                </a:extLst>
              </a:tr>
            </a:tbl>
          </a:graphicData>
        </a:graphic>
      </p:graphicFrame>
      <p:sp>
        <p:nvSpPr>
          <p:cNvPr id="25" name="Obdélník 9">
            <a:extLst>
              <a:ext uri="{FF2B5EF4-FFF2-40B4-BE49-F238E27FC236}">
                <a16:creationId xmlns:a16="http://schemas.microsoft.com/office/drawing/2014/main" id="{E398DC8E-392C-210E-F7AC-87B1AEB8CE6B}"/>
              </a:ext>
            </a:extLst>
          </p:cNvPr>
          <p:cNvSpPr/>
          <p:nvPr/>
        </p:nvSpPr>
        <p:spPr>
          <a:xfrm>
            <a:off x="3186987" y="1980048"/>
            <a:ext cx="2757379" cy="340519"/>
          </a:xfrm>
          <a:prstGeom prst="roundRect">
            <a:avLst/>
          </a:prstGeom>
          <a:solidFill>
            <a:srgbClr val="6C488E"/>
          </a:solidFill>
          <a:ln w="12700" cap="flat" cmpd="sng" algn="ctr">
            <a:noFill/>
            <a:prstDash val="solid"/>
            <a:miter lim="800000"/>
          </a:ln>
          <a:effectLst>
            <a:outerShdw blurRad="50800" dist="38100" dir="2700000" algn="tl" rotWithShape="0">
              <a:prstClr val="black">
                <a:alpha val="40000"/>
              </a:prstClr>
            </a:outerShdw>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400" b="1" kern="0" dirty="0">
                <a:solidFill>
                  <a:prstClr val="white"/>
                </a:solidFill>
                <a:latin typeface="Calibri Light" panose="020F0302020204030204" pitchFamily="34" charset="0"/>
                <a:cs typeface="Calibri Light" panose="020F0302020204030204" pitchFamily="34" charset="0"/>
              </a:rPr>
              <a:t>Koho by oslovili při řešení</a:t>
            </a:r>
            <a:endParaRPr kumimoji="0" lang="cs-CZ" sz="1400" b="1" i="0" u="none" strike="noStrike" kern="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graphicFrame>
        <p:nvGraphicFramePr>
          <p:cNvPr id="26" name="Chart 7">
            <a:extLst>
              <a:ext uri="{FF2B5EF4-FFF2-40B4-BE49-F238E27FC236}">
                <a16:creationId xmlns:a16="http://schemas.microsoft.com/office/drawing/2014/main" id="{211DA0EB-6E65-80CA-4EA7-D032BC44B156}"/>
              </a:ext>
            </a:extLst>
          </p:cNvPr>
          <p:cNvGraphicFramePr/>
          <p:nvPr>
            <p:extLst>
              <p:ext uri="{D42A27DB-BD31-4B8C-83A1-F6EECF244321}">
                <p14:modId xmlns:p14="http://schemas.microsoft.com/office/powerpoint/2010/main" val="23141395"/>
              </p:ext>
            </p:extLst>
          </p:nvPr>
        </p:nvGraphicFramePr>
        <p:xfrm>
          <a:off x="5933398" y="2331002"/>
          <a:ext cx="1541816" cy="35816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7">
            <a:extLst>
              <a:ext uri="{FF2B5EF4-FFF2-40B4-BE49-F238E27FC236}">
                <a16:creationId xmlns:a16="http://schemas.microsoft.com/office/drawing/2014/main" id="{65151023-6E86-37C8-57B6-7CD27D197F36}"/>
              </a:ext>
            </a:extLst>
          </p:cNvPr>
          <p:cNvGraphicFramePr/>
          <p:nvPr>
            <p:extLst>
              <p:ext uri="{D42A27DB-BD31-4B8C-83A1-F6EECF244321}">
                <p14:modId xmlns:p14="http://schemas.microsoft.com/office/powerpoint/2010/main" val="1117749444"/>
              </p:ext>
            </p:extLst>
          </p:nvPr>
        </p:nvGraphicFramePr>
        <p:xfrm>
          <a:off x="7222614" y="2331002"/>
          <a:ext cx="1541816" cy="3581698"/>
        </p:xfrm>
        <a:graphic>
          <a:graphicData uri="http://schemas.openxmlformats.org/drawingml/2006/chart">
            <c:chart xmlns:c="http://schemas.openxmlformats.org/drawingml/2006/chart" xmlns:r="http://schemas.openxmlformats.org/officeDocument/2006/relationships" r:id="rId4"/>
          </a:graphicData>
        </a:graphic>
      </p:graphicFrame>
      <p:sp>
        <p:nvSpPr>
          <p:cNvPr id="34" name="clipart_drawncirclegreen">
            <a:extLst>
              <a:ext uri="{FF2B5EF4-FFF2-40B4-BE49-F238E27FC236}">
                <a16:creationId xmlns:a16="http://schemas.microsoft.com/office/drawing/2014/main" id="{612BA4BC-930F-ACEE-8D41-560820BF864C}"/>
              </a:ext>
            </a:extLst>
          </p:cNvPr>
          <p:cNvSpPr>
            <a:spLocks/>
          </p:cNvSpPr>
          <p:nvPr/>
        </p:nvSpPr>
        <p:spPr bwMode="gray">
          <a:xfrm flipH="1" flipV="1">
            <a:off x="6483174" y="2339732"/>
            <a:ext cx="360040" cy="228622"/>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13" name="clipart_drawncirclegreen">
            <a:extLst>
              <a:ext uri="{FF2B5EF4-FFF2-40B4-BE49-F238E27FC236}">
                <a16:creationId xmlns:a16="http://schemas.microsoft.com/office/drawing/2014/main" id="{D3D3DFA6-17B2-5424-1A4C-5B116B9C768F}"/>
              </a:ext>
            </a:extLst>
          </p:cNvPr>
          <p:cNvSpPr>
            <a:spLocks/>
          </p:cNvSpPr>
          <p:nvPr/>
        </p:nvSpPr>
        <p:spPr bwMode="gray">
          <a:xfrm flipH="1" flipV="1">
            <a:off x="6391734" y="2842644"/>
            <a:ext cx="360040" cy="228622"/>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14" name="clipart_drawncirclegreen">
            <a:extLst>
              <a:ext uri="{FF2B5EF4-FFF2-40B4-BE49-F238E27FC236}">
                <a16:creationId xmlns:a16="http://schemas.microsoft.com/office/drawing/2014/main" id="{B540595B-34E3-9D53-134F-2F2B90CD9483}"/>
              </a:ext>
            </a:extLst>
          </p:cNvPr>
          <p:cNvSpPr>
            <a:spLocks/>
          </p:cNvSpPr>
          <p:nvPr/>
        </p:nvSpPr>
        <p:spPr bwMode="gray">
          <a:xfrm flipH="1" flipV="1">
            <a:off x="6257285" y="3874641"/>
            <a:ext cx="360040" cy="239821"/>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15" name="clipart_drawncirclegreen">
            <a:extLst>
              <a:ext uri="{FF2B5EF4-FFF2-40B4-BE49-F238E27FC236}">
                <a16:creationId xmlns:a16="http://schemas.microsoft.com/office/drawing/2014/main" id="{60908BA7-EE4A-9EFF-7EE3-8070C0C71962}"/>
              </a:ext>
            </a:extLst>
          </p:cNvPr>
          <p:cNvSpPr>
            <a:spLocks/>
          </p:cNvSpPr>
          <p:nvPr/>
        </p:nvSpPr>
        <p:spPr bwMode="gray">
          <a:xfrm flipH="1" flipV="1">
            <a:off x="7598726" y="4138605"/>
            <a:ext cx="360040" cy="239821"/>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graphicFrame>
        <p:nvGraphicFramePr>
          <p:cNvPr id="24" name="Graf 24">
            <a:extLst>
              <a:ext uri="{FF2B5EF4-FFF2-40B4-BE49-F238E27FC236}">
                <a16:creationId xmlns:a16="http://schemas.microsoft.com/office/drawing/2014/main" id="{551C6736-3AB8-FD94-E07B-36FDF3FB682C}"/>
              </a:ext>
            </a:extLst>
          </p:cNvPr>
          <p:cNvGraphicFramePr/>
          <p:nvPr>
            <p:extLst>
              <p:ext uri="{D42A27DB-BD31-4B8C-83A1-F6EECF244321}">
                <p14:modId xmlns:p14="http://schemas.microsoft.com/office/powerpoint/2010/main" val="2415531876"/>
              </p:ext>
            </p:extLst>
          </p:nvPr>
        </p:nvGraphicFramePr>
        <p:xfrm>
          <a:off x="8341" y="15870"/>
          <a:ext cx="2271340" cy="1158198"/>
        </p:xfrm>
        <a:graphic>
          <a:graphicData uri="http://schemas.openxmlformats.org/drawingml/2006/chart">
            <c:chart xmlns:c="http://schemas.openxmlformats.org/drawingml/2006/chart" xmlns:r="http://schemas.openxmlformats.org/officeDocument/2006/relationships" r:id="rId5"/>
          </a:graphicData>
        </a:graphic>
      </p:graphicFrame>
      <p:sp>
        <p:nvSpPr>
          <p:cNvPr id="31" name="clipart_drawncirclegreen">
            <a:extLst>
              <a:ext uri="{FF2B5EF4-FFF2-40B4-BE49-F238E27FC236}">
                <a16:creationId xmlns:a16="http://schemas.microsoft.com/office/drawing/2014/main" id="{F5E5F6AA-EE7B-374F-A12B-59DBC0C38656}"/>
              </a:ext>
            </a:extLst>
          </p:cNvPr>
          <p:cNvSpPr>
            <a:spLocks/>
          </p:cNvSpPr>
          <p:nvPr/>
        </p:nvSpPr>
        <p:spPr bwMode="gray">
          <a:xfrm flipH="1" flipV="1">
            <a:off x="8265063" y="3102123"/>
            <a:ext cx="360040" cy="228622"/>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2" name="Rectangle: Rounded Corners 1">
            <a:extLst>
              <a:ext uri="{FF2B5EF4-FFF2-40B4-BE49-F238E27FC236}">
                <a16:creationId xmlns:a16="http://schemas.microsoft.com/office/drawing/2014/main" id="{0D00A2FE-F038-E29B-D760-705AFF969028}"/>
              </a:ext>
            </a:extLst>
          </p:cNvPr>
          <p:cNvSpPr/>
          <p:nvPr/>
        </p:nvSpPr>
        <p:spPr>
          <a:xfrm>
            <a:off x="4295800" y="3102123"/>
            <a:ext cx="5328592" cy="256510"/>
          </a:xfrm>
          <a:prstGeom prst="round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475824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C3E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a:solidFill>
                  <a:prstClr val="white"/>
                </a:solidFill>
                <a:ea typeface="Open Sans" panose="020B0606030504020204" pitchFamily="34" charset="0"/>
                <a:cs typeface="Open Sans" panose="020B0606030504020204" pitchFamily="34" charset="0"/>
              </a:rPr>
              <a:t>Hlavní závěry</a:t>
            </a:r>
            <a:endParaRPr lang="en-US" dirty="0"/>
          </a:p>
        </p:txBody>
      </p:sp>
      <p:grpSp>
        <p:nvGrpSpPr>
          <p:cNvPr id="15" name="Group 22"/>
          <p:cNvGrpSpPr/>
          <p:nvPr/>
        </p:nvGrpSpPr>
        <p:grpSpPr>
          <a:xfrm>
            <a:off x="1968500" y="5247952"/>
            <a:ext cx="8255000" cy="152400"/>
            <a:chOff x="1968500" y="5247952"/>
            <a:chExt cx="8255000" cy="152400"/>
          </a:xfrm>
        </p:grpSpPr>
        <p:cxnSp>
          <p:nvCxnSpPr>
            <p:cNvPr id="16" name="Straight Connector 23"/>
            <p:cNvCxnSpPr/>
            <p:nvPr/>
          </p:nvCxnSpPr>
          <p:spPr>
            <a:xfrm>
              <a:off x="1968500" y="5324152"/>
              <a:ext cx="8255000" cy="0"/>
            </a:xfrm>
            <a:prstGeom prst="line">
              <a:avLst/>
            </a:prstGeom>
            <a:noFill/>
            <a:ln w="9525" cap="flat" cmpd="sng" algn="ctr">
              <a:solidFill>
                <a:sysClr val="window" lastClr="FFFFFF">
                  <a:lumMod val="65000"/>
                </a:sysClr>
              </a:solidFill>
              <a:prstDash val="solid"/>
            </a:ln>
            <a:effectLst/>
          </p:spPr>
        </p:cxnSp>
        <p:grpSp>
          <p:nvGrpSpPr>
            <p:cNvPr id="17" name="Group 24"/>
            <p:cNvGrpSpPr/>
            <p:nvPr/>
          </p:nvGrpSpPr>
          <p:grpSpPr>
            <a:xfrm>
              <a:off x="5551456" y="5247952"/>
              <a:ext cx="1089089" cy="152400"/>
              <a:chOff x="5551456" y="5552752"/>
              <a:chExt cx="1089089" cy="152400"/>
            </a:xfrm>
          </p:grpSpPr>
          <p:sp>
            <p:nvSpPr>
              <p:cNvPr id="18" name="Rounded Rectangle 25"/>
              <p:cNvSpPr/>
              <p:nvPr/>
            </p:nvSpPr>
            <p:spPr>
              <a:xfrm>
                <a:off x="5551456" y="5552752"/>
                <a:ext cx="152400" cy="152400"/>
              </a:xfrm>
              <a:prstGeom prst="roundRect">
                <a:avLst/>
              </a:prstGeom>
              <a:solidFill>
                <a:schemeClr val="accent1"/>
              </a:solidFill>
              <a:ln w="25400"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9" name="Rounded Rectangle 26"/>
              <p:cNvSpPr/>
              <p:nvPr/>
            </p:nvSpPr>
            <p:spPr>
              <a:xfrm>
                <a:off x="5740993" y="5552752"/>
                <a:ext cx="152400" cy="152400"/>
              </a:xfrm>
              <a:prstGeom prst="roundRect">
                <a:avLst/>
              </a:prstGeom>
              <a:solidFill>
                <a:schemeClr val="accent2"/>
              </a:solidFill>
              <a:ln w="25400"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20" name="Rounded Rectangle 27"/>
              <p:cNvSpPr/>
              <p:nvPr/>
            </p:nvSpPr>
            <p:spPr>
              <a:xfrm>
                <a:off x="5926229" y="5552752"/>
                <a:ext cx="152400" cy="152400"/>
              </a:xfrm>
              <a:prstGeom prst="roundRect">
                <a:avLst/>
              </a:prstGeom>
              <a:solidFill>
                <a:schemeClr val="accent3"/>
              </a:solidFill>
              <a:ln w="25400"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21" name="Rounded Rectangle 28"/>
              <p:cNvSpPr/>
              <p:nvPr/>
            </p:nvSpPr>
            <p:spPr>
              <a:xfrm>
                <a:off x="6113372" y="5552752"/>
                <a:ext cx="152400" cy="152400"/>
              </a:xfrm>
              <a:prstGeom prst="roundRect">
                <a:avLst/>
              </a:prstGeom>
              <a:solidFill>
                <a:schemeClr val="accent4"/>
              </a:solidFill>
              <a:ln w="25400"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22" name="Rounded Rectangle 29"/>
              <p:cNvSpPr/>
              <p:nvPr/>
            </p:nvSpPr>
            <p:spPr>
              <a:xfrm>
                <a:off x="6302909" y="5552752"/>
                <a:ext cx="152400" cy="152400"/>
              </a:xfrm>
              <a:prstGeom prst="roundRect">
                <a:avLst/>
              </a:prstGeom>
              <a:solidFill>
                <a:schemeClr val="accent5"/>
              </a:solidFill>
              <a:ln w="25400"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32" name="Rounded Rectangle 30"/>
              <p:cNvSpPr/>
              <p:nvPr/>
            </p:nvSpPr>
            <p:spPr>
              <a:xfrm>
                <a:off x="6488145" y="5552752"/>
                <a:ext cx="152400" cy="152400"/>
              </a:xfrm>
              <a:prstGeom prst="roundRect">
                <a:avLst/>
              </a:prstGeom>
              <a:solidFill>
                <a:schemeClr val="accent6"/>
              </a:solidFill>
              <a:ln w="25400"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grpSp>
      </p:grpSp>
      <p:pic>
        <p:nvPicPr>
          <p:cNvPr id="3" name="Picture 2">
            <a:extLst>
              <a:ext uri="{FF2B5EF4-FFF2-40B4-BE49-F238E27FC236}">
                <a16:creationId xmlns:a16="http://schemas.microsoft.com/office/drawing/2014/main" id="{40FB534B-D515-1311-2AC7-6A4D3BB07082}"/>
              </a:ext>
            </a:extLst>
          </p:cNvPr>
          <p:cNvPicPr>
            <a:picLocks noChangeAspect="1"/>
          </p:cNvPicPr>
          <p:nvPr/>
        </p:nvPicPr>
        <p:blipFill>
          <a:blip r:embed="rId3"/>
          <a:stretch>
            <a:fillRect/>
          </a:stretch>
        </p:blipFill>
        <p:spPr>
          <a:xfrm>
            <a:off x="133156" y="6093296"/>
            <a:ext cx="2781688" cy="638264"/>
          </a:xfrm>
          <a:prstGeom prst="rect">
            <a:avLst/>
          </a:prstGeom>
        </p:spPr>
      </p:pic>
    </p:spTree>
    <p:extLst>
      <p:ext uri="{BB962C8B-B14F-4D97-AF65-F5344CB8AC3E}">
        <p14:creationId xmlns:p14="http://schemas.microsoft.com/office/powerpoint/2010/main" val="3726384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C3E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a:solidFill>
                  <a:prstClr val="white"/>
                </a:solidFill>
                <a:ea typeface="Open Sans" panose="020B0606030504020204" pitchFamily="34" charset="0"/>
                <a:cs typeface="Open Sans" panose="020B0606030504020204" pitchFamily="34" charset="0"/>
              </a:rPr>
              <a:t>O projektu</a:t>
            </a:r>
            <a:endParaRPr lang="en-US" dirty="0"/>
          </a:p>
        </p:txBody>
      </p:sp>
      <p:grpSp>
        <p:nvGrpSpPr>
          <p:cNvPr id="15" name="Group 22"/>
          <p:cNvGrpSpPr/>
          <p:nvPr/>
        </p:nvGrpSpPr>
        <p:grpSpPr>
          <a:xfrm>
            <a:off x="1968500" y="5247952"/>
            <a:ext cx="8255000" cy="152400"/>
            <a:chOff x="1968500" y="5247952"/>
            <a:chExt cx="8255000" cy="152400"/>
          </a:xfrm>
        </p:grpSpPr>
        <p:cxnSp>
          <p:nvCxnSpPr>
            <p:cNvPr id="16" name="Straight Connector 23"/>
            <p:cNvCxnSpPr/>
            <p:nvPr/>
          </p:nvCxnSpPr>
          <p:spPr>
            <a:xfrm>
              <a:off x="1968500" y="5324152"/>
              <a:ext cx="8255000" cy="0"/>
            </a:xfrm>
            <a:prstGeom prst="line">
              <a:avLst/>
            </a:prstGeom>
            <a:noFill/>
            <a:ln w="9525" cap="flat" cmpd="sng" algn="ctr">
              <a:solidFill>
                <a:sysClr val="window" lastClr="FFFFFF">
                  <a:lumMod val="65000"/>
                </a:sysClr>
              </a:solidFill>
              <a:prstDash val="solid"/>
            </a:ln>
            <a:effectLst/>
          </p:spPr>
        </p:cxnSp>
        <p:grpSp>
          <p:nvGrpSpPr>
            <p:cNvPr id="17" name="Group 24"/>
            <p:cNvGrpSpPr/>
            <p:nvPr/>
          </p:nvGrpSpPr>
          <p:grpSpPr>
            <a:xfrm>
              <a:off x="5551456" y="5247952"/>
              <a:ext cx="1089089" cy="152400"/>
              <a:chOff x="5551456" y="5552752"/>
              <a:chExt cx="1089089" cy="152400"/>
            </a:xfrm>
          </p:grpSpPr>
          <p:sp>
            <p:nvSpPr>
              <p:cNvPr id="18" name="Rounded Rectangle 25"/>
              <p:cNvSpPr/>
              <p:nvPr/>
            </p:nvSpPr>
            <p:spPr>
              <a:xfrm>
                <a:off x="5551456" y="5552752"/>
                <a:ext cx="152400" cy="152400"/>
              </a:xfrm>
              <a:prstGeom prst="roundRect">
                <a:avLst/>
              </a:prstGeom>
              <a:solidFill>
                <a:schemeClr val="accent1"/>
              </a:solidFill>
              <a:ln w="25400"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prstClr val="black">
                      <a:lumMod val="65000"/>
                      <a:lumOff val="35000"/>
                    </a:prstClr>
                  </a:solidFill>
                  <a:effectLst/>
                  <a:uLnTx/>
                  <a:uFillTx/>
                  <a:latin typeface="Calibri" panose="020F0502020204030204"/>
                  <a:ea typeface="+mn-ea"/>
                  <a:cs typeface="+mn-cs"/>
                </a:endParaRPr>
              </a:p>
            </p:txBody>
          </p:sp>
          <p:sp>
            <p:nvSpPr>
              <p:cNvPr id="19" name="Rounded Rectangle 26"/>
              <p:cNvSpPr/>
              <p:nvPr/>
            </p:nvSpPr>
            <p:spPr>
              <a:xfrm>
                <a:off x="5740993" y="5552752"/>
                <a:ext cx="152400" cy="152400"/>
              </a:xfrm>
              <a:prstGeom prst="roundRect">
                <a:avLst/>
              </a:prstGeom>
              <a:solidFill>
                <a:schemeClr val="accent2"/>
              </a:solidFill>
              <a:ln w="25400"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prstClr val="black">
                      <a:lumMod val="65000"/>
                      <a:lumOff val="35000"/>
                    </a:prstClr>
                  </a:solidFill>
                  <a:effectLst/>
                  <a:uLnTx/>
                  <a:uFillTx/>
                  <a:latin typeface="Calibri" panose="020F0502020204030204"/>
                  <a:ea typeface="+mn-ea"/>
                  <a:cs typeface="+mn-cs"/>
                </a:endParaRPr>
              </a:p>
            </p:txBody>
          </p:sp>
          <p:sp>
            <p:nvSpPr>
              <p:cNvPr id="20" name="Rounded Rectangle 27"/>
              <p:cNvSpPr/>
              <p:nvPr/>
            </p:nvSpPr>
            <p:spPr>
              <a:xfrm>
                <a:off x="5926229" y="5552752"/>
                <a:ext cx="152400" cy="152400"/>
              </a:xfrm>
              <a:prstGeom prst="roundRect">
                <a:avLst/>
              </a:prstGeom>
              <a:solidFill>
                <a:schemeClr val="accent3"/>
              </a:solidFill>
              <a:ln w="25400"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prstClr val="black">
                      <a:lumMod val="65000"/>
                      <a:lumOff val="35000"/>
                    </a:prstClr>
                  </a:solidFill>
                  <a:effectLst/>
                  <a:uLnTx/>
                  <a:uFillTx/>
                  <a:latin typeface="Calibri" panose="020F0502020204030204"/>
                  <a:ea typeface="+mn-ea"/>
                  <a:cs typeface="+mn-cs"/>
                </a:endParaRPr>
              </a:p>
            </p:txBody>
          </p:sp>
          <p:sp>
            <p:nvSpPr>
              <p:cNvPr id="21" name="Rounded Rectangle 28"/>
              <p:cNvSpPr/>
              <p:nvPr/>
            </p:nvSpPr>
            <p:spPr>
              <a:xfrm>
                <a:off x="6113372" y="5552752"/>
                <a:ext cx="152400" cy="152400"/>
              </a:xfrm>
              <a:prstGeom prst="roundRect">
                <a:avLst/>
              </a:prstGeom>
              <a:solidFill>
                <a:schemeClr val="accent4"/>
              </a:solidFill>
              <a:ln w="25400"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prstClr val="black">
                      <a:lumMod val="65000"/>
                      <a:lumOff val="35000"/>
                    </a:prstClr>
                  </a:solidFill>
                  <a:effectLst/>
                  <a:uLnTx/>
                  <a:uFillTx/>
                  <a:latin typeface="Calibri" panose="020F0502020204030204"/>
                  <a:ea typeface="+mn-ea"/>
                  <a:cs typeface="+mn-cs"/>
                </a:endParaRPr>
              </a:p>
            </p:txBody>
          </p:sp>
          <p:sp>
            <p:nvSpPr>
              <p:cNvPr id="22" name="Rounded Rectangle 29"/>
              <p:cNvSpPr/>
              <p:nvPr/>
            </p:nvSpPr>
            <p:spPr>
              <a:xfrm>
                <a:off x="6302909" y="5552752"/>
                <a:ext cx="152400" cy="152400"/>
              </a:xfrm>
              <a:prstGeom prst="roundRect">
                <a:avLst/>
              </a:prstGeom>
              <a:solidFill>
                <a:schemeClr val="accent5"/>
              </a:solidFill>
              <a:ln w="25400"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prstClr val="black">
                      <a:lumMod val="65000"/>
                      <a:lumOff val="35000"/>
                    </a:prstClr>
                  </a:solidFill>
                  <a:effectLst/>
                  <a:uLnTx/>
                  <a:uFillTx/>
                  <a:latin typeface="Calibri" panose="020F0502020204030204"/>
                  <a:ea typeface="+mn-ea"/>
                  <a:cs typeface="+mn-cs"/>
                </a:endParaRPr>
              </a:p>
            </p:txBody>
          </p:sp>
          <p:sp>
            <p:nvSpPr>
              <p:cNvPr id="32" name="Rounded Rectangle 30"/>
              <p:cNvSpPr/>
              <p:nvPr/>
            </p:nvSpPr>
            <p:spPr>
              <a:xfrm>
                <a:off x="6488145" y="5552752"/>
                <a:ext cx="152400" cy="152400"/>
              </a:xfrm>
              <a:prstGeom prst="roundRect">
                <a:avLst/>
              </a:prstGeom>
              <a:solidFill>
                <a:schemeClr val="accent6"/>
              </a:solidFill>
              <a:ln w="25400"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prstClr val="black">
                      <a:lumMod val="65000"/>
                      <a:lumOff val="35000"/>
                    </a:prstClr>
                  </a:solidFill>
                  <a:effectLst/>
                  <a:uLnTx/>
                  <a:uFillTx/>
                  <a:latin typeface="Calibri" panose="020F0502020204030204"/>
                  <a:ea typeface="+mn-ea"/>
                  <a:cs typeface="+mn-cs"/>
                </a:endParaRPr>
              </a:p>
            </p:txBody>
          </p:sp>
        </p:grpSp>
      </p:grpSp>
      <p:pic>
        <p:nvPicPr>
          <p:cNvPr id="3" name="Picture 2">
            <a:extLst>
              <a:ext uri="{FF2B5EF4-FFF2-40B4-BE49-F238E27FC236}">
                <a16:creationId xmlns:a16="http://schemas.microsoft.com/office/drawing/2014/main" id="{D6E3A89F-D2DA-B98D-21E7-A5BD39B865C9}"/>
              </a:ext>
            </a:extLst>
          </p:cNvPr>
          <p:cNvPicPr>
            <a:picLocks noChangeAspect="1"/>
          </p:cNvPicPr>
          <p:nvPr/>
        </p:nvPicPr>
        <p:blipFill>
          <a:blip r:embed="rId3"/>
          <a:stretch>
            <a:fillRect/>
          </a:stretch>
        </p:blipFill>
        <p:spPr>
          <a:xfrm>
            <a:off x="133156" y="6093296"/>
            <a:ext cx="2781688" cy="638264"/>
          </a:xfrm>
          <a:prstGeom prst="rect">
            <a:avLst/>
          </a:prstGeom>
        </p:spPr>
      </p:pic>
    </p:spTree>
    <p:extLst>
      <p:ext uri="{BB962C8B-B14F-4D97-AF65-F5344CB8AC3E}">
        <p14:creationId xmlns:p14="http://schemas.microsoft.com/office/powerpoint/2010/main" val="11340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Nadpis 1">
            <a:extLst>
              <a:ext uri="{FF2B5EF4-FFF2-40B4-BE49-F238E27FC236}">
                <a16:creationId xmlns:a16="http://schemas.microsoft.com/office/drawing/2014/main" id="{184242CB-3F2F-4911-9E5C-FEC86567245C}"/>
              </a:ext>
            </a:extLst>
          </p:cNvPr>
          <p:cNvSpPr txBox="1">
            <a:spLocks/>
          </p:cNvSpPr>
          <p:nvPr/>
        </p:nvSpPr>
        <p:spPr>
          <a:xfrm>
            <a:off x="468000" y="116632"/>
            <a:ext cx="11246141" cy="872331"/>
          </a:xfrm>
          <a:prstGeom prst="rect">
            <a:avLst/>
          </a:prstGeom>
        </p:spPr>
        <p:txBody>
          <a:bodyPr vert="horz" lIns="91438" tIns="45719" rIns="91438" bIns="45719" rtlCol="0" anchor="ctr">
            <a:noAutofit/>
          </a:bodyPr>
          <a:lstStyle>
            <a:lvl1pPr algn="l" defTabSz="914400" rtl="0" eaLnBrk="1" latinLnBrk="0" hangingPunct="1">
              <a:lnSpc>
                <a:spcPct val="100000"/>
              </a:lnSpc>
              <a:spcBef>
                <a:spcPct val="0"/>
              </a:spcBef>
              <a:buNone/>
              <a:defRPr sz="3000" b="1" i="0" kern="1200">
                <a:solidFill>
                  <a:srgbClr val="5C5F63"/>
                </a:solidFill>
                <a:latin typeface="Arial"/>
                <a:ea typeface="+mj-ea"/>
                <a:cs typeface="Aria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4400" b="0" i="0" u="none" strike="noStrike" kern="1200" cap="none" spc="0" normalizeH="0" baseline="0" noProof="0" dirty="0">
                <a:ln>
                  <a:noFill/>
                </a:ln>
                <a:solidFill>
                  <a:srgbClr val="5C5F63"/>
                </a:solidFill>
                <a:effectLst/>
                <a:uLnTx/>
                <a:uFillTx/>
                <a:latin typeface="Calibri Light" panose="020F0302020204030204"/>
                <a:ea typeface="+mj-ea"/>
                <a:cs typeface="Calibri Light" panose="020F0302020204030204" pitchFamily="34" charset="0"/>
              </a:rPr>
              <a:t>5 hlavních zpráv</a:t>
            </a:r>
            <a:endParaRPr kumimoji="0" lang="en-US" sz="4400" b="0" i="0" u="none" strike="noStrike" kern="1200" cap="none" spc="0" normalizeH="0" baseline="0" noProof="0" dirty="0">
              <a:ln>
                <a:noFill/>
              </a:ln>
              <a:solidFill>
                <a:srgbClr val="5C5F63"/>
              </a:solidFill>
              <a:effectLst/>
              <a:uLnTx/>
              <a:uFillTx/>
              <a:latin typeface="Calibri Light" panose="020F0302020204030204"/>
              <a:ea typeface="+mj-ea"/>
              <a:cs typeface="Calibri Light" panose="020F0302020204030204" pitchFamily="34" charset="0"/>
            </a:endParaRPr>
          </a:p>
        </p:txBody>
      </p:sp>
      <p:pic>
        <p:nvPicPr>
          <p:cNvPr id="3" name="Obrázek 3">
            <a:extLst>
              <a:ext uri="{FF2B5EF4-FFF2-40B4-BE49-F238E27FC236}">
                <a16:creationId xmlns:a16="http://schemas.microsoft.com/office/drawing/2014/main" id="{2DC85316-99E3-3F15-ED11-44D65769A429}"/>
              </a:ext>
            </a:extLst>
          </p:cNvPr>
          <p:cNvPicPr>
            <a:picLocks noChangeAspect="1"/>
          </p:cNvPicPr>
          <p:nvPr/>
        </p:nvPicPr>
        <p:blipFill rotWithShape="1">
          <a:blip r:embed="rId3"/>
          <a:srcRect l="25010" t="6509" r="22294" b="7296"/>
          <a:stretch/>
        </p:blipFill>
        <p:spPr>
          <a:xfrm rot="1489488">
            <a:off x="579488" y="1331691"/>
            <a:ext cx="375179" cy="613670"/>
          </a:xfrm>
          <a:prstGeom prst="rect">
            <a:avLst/>
          </a:prstGeom>
        </p:spPr>
      </p:pic>
      <p:sp>
        <p:nvSpPr>
          <p:cNvPr id="4" name="TextBox 5">
            <a:extLst>
              <a:ext uri="{FF2B5EF4-FFF2-40B4-BE49-F238E27FC236}">
                <a16:creationId xmlns:a16="http://schemas.microsoft.com/office/drawing/2014/main" id="{F8762043-E187-C68C-2C3C-6B6285816049}"/>
              </a:ext>
            </a:extLst>
          </p:cNvPr>
          <p:cNvSpPr txBox="1"/>
          <p:nvPr/>
        </p:nvSpPr>
        <p:spPr>
          <a:xfrm>
            <a:off x="1066159" y="1124744"/>
            <a:ext cx="10657842" cy="5401479"/>
          </a:xfrm>
          <a:prstGeom prst="rect">
            <a:avLst/>
          </a:prstGeom>
          <a:noFill/>
        </p:spPr>
        <p:txBody>
          <a:bodyPr wrap="square" rtlCol="0">
            <a:spAutoFit/>
          </a:bodyPr>
          <a:lstStyle/>
          <a:p>
            <a:pPr marL="342900" marR="0" lvl="0" indent="-342900" algn="l" defTabSz="457189" rtl="0" eaLnBrk="1" fontAlgn="auto" latinLnBrk="0" hangingPunct="1">
              <a:lnSpc>
                <a:spcPct val="100000"/>
              </a:lnSpc>
              <a:spcBef>
                <a:spcPts val="1200"/>
              </a:spcBef>
              <a:spcAft>
                <a:spcPts val="0"/>
              </a:spcAft>
              <a:buClrTx/>
              <a:buSzTx/>
              <a:buFont typeface="+mj-lt"/>
              <a:buAutoNum type="arabicPeriod"/>
              <a:tabLst/>
              <a:defRPr/>
            </a:pPr>
            <a:r>
              <a:rPr kumimoji="0" lang="cs-CZ" sz="1500" b="1" i="0" u="none" strike="noStrike" kern="1200" cap="none" spc="0" normalizeH="0" baseline="0" noProof="0" dirty="0">
                <a:ln>
                  <a:noFill/>
                </a:ln>
                <a:solidFill>
                  <a:srgbClr val="7030A0"/>
                </a:solidFill>
                <a:effectLst/>
                <a:uLnTx/>
                <a:uFillTx/>
                <a:latin typeface="Calibri Light" panose="020F0302020204030204"/>
                <a:ea typeface="+mn-ea"/>
                <a:cs typeface="+mn-cs"/>
              </a:rPr>
              <a:t>Tématem duševního zdraví se</a:t>
            </a:r>
            <a:r>
              <a:rPr kumimoji="0" lang="cs-CZ" sz="15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a:t>
            </a:r>
            <a:r>
              <a:rPr kumimoji="0" lang="cs-CZ" sz="15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více či méně </a:t>
            </a:r>
            <a:r>
              <a:rPr kumimoji="0" lang="cs-CZ" sz="1500" b="1" i="0" u="none" strike="noStrike" kern="1200" cap="none" spc="0" normalizeH="0" baseline="0" noProof="0" dirty="0">
                <a:ln>
                  <a:noFill/>
                </a:ln>
                <a:solidFill>
                  <a:srgbClr val="7030A0"/>
                </a:solidFill>
                <a:effectLst/>
                <a:uLnTx/>
                <a:uFillTx/>
                <a:latin typeface="Calibri Light" panose="020F0302020204030204"/>
                <a:ea typeface="+mn-ea"/>
                <a:cs typeface="+mn-cs"/>
              </a:rPr>
              <a:t>zabývá 65% dětí a</a:t>
            </a:r>
            <a:r>
              <a:rPr kumimoji="0" lang="cs-CZ" sz="15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a:t>
            </a:r>
            <a:r>
              <a:rPr kumimoji="0" lang="cs-CZ" sz="1500" b="1" i="0" u="none" strike="noStrike" kern="1200" cap="none" spc="0" normalizeH="0" baseline="0" noProof="0" dirty="0">
                <a:ln>
                  <a:noFill/>
                </a:ln>
                <a:solidFill>
                  <a:srgbClr val="7030A0"/>
                </a:solidFill>
                <a:effectLst/>
                <a:uLnTx/>
                <a:uFillTx/>
                <a:latin typeface="Calibri Light" panose="020F0302020204030204"/>
                <a:ea typeface="+mn-ea"/>
                <a:cs typeface="+mn-cs"/>
              </a:rPr>
              <a:t>s</a:t>
            </a:r>
            <a:r>
              <a:rPr kumimoji="0" lang="cs-CZ" sz="15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a:t>
            </a:r>
            <a:r>
              <a:rPr kumimoji="0" lang="cs-CZ" sz="15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rostoucím </a:t>
            </a:r>
            <a:r>
              <a:rPr kumimoji="0" lang="cs-CZ" sz="1500" b="1" i="0" u="none" strike="noStrike" kern="1200" cap="none" spc="0" normalizeH="0" baseline="0" noProof="0" dirty="0">
                <a:ln>
                  <a:noFill/>
                </a:ln>
                <a:solidFill>
                  <a:srgbClr val="7030A0"/>
                </a:solidFill>
                <a:effectLst/>
                <a:uLnTx/>
                <a:uFillTx/>
                <a:latin typeface="Calibri Light" panose="020F0302020204030204"/>
                <a:ea typeface="+mn-ea"/>
                <a:cs typeface="+mn-cs"/>
              </a:rPr>
              <a:t>věkem</a:t>
            </a:r>
            <a:r>
              <a:rPr kumimoji="0" lang="cs-CZ" sz="15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a problémy, které přináší dospívání, </a:t>
            </a:r>
            <a:r>
              <a:rPr kumimoji="0" lang="cs-CZ" sz="1500" b="1" i="0" u="none" strike="noStrike" kern="1200" cap="none" spc="0" normalizeH="0" baseline="0" noProof="0" dirty="0">
                <a:ln>
                  <a:noFill/>
                </a:ln>
                <a:solidFill>
                  <a:srgbClr val="7030A0"/>
                </a:solidFill>
                <a:effectLst/>
                <a:uLnTx/>
                <a:uFillTx/>
                <a:latin typeface="Calibri Light" panose="020F0302020204030204"/>
                <a:ea typeface="+mn-ea"/>
                <a:cs typeface="+mn-cs"/>
              </a:rPr>
              <a:t>význam</a:t>
            </a:r>
            <a:r>
              <a:rPr kumimoji="0" lang="cs-CZ" sz="15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tématu ještě více </a:t>
            </a:r>
            <a:r>
              <a:rPr kumimoji="0" lang="cs-CZ" sz="1500" b="1" i="0" u="none" strike="noStrike" kern="1200" cap="none" spc="0" normalizeH="0" baseline="0" noProof="0" dirty="0">
                <a:ln>
                  <a:noFill/>
                </a:ln>
                <a:solidFill>
                  <a:srgbClr val="7030A0"/>
                </a:solidFill>
                <a:effectLst/>
                <a:uLnTx/>
                <a:uFillTx/>
                <a:latin typeface="Calibri Light" panose="020F0302020204030204"/>
                <a:ea typeface="+mn-ea"/>
                <a:cs typeface="+mn-cs"/>
              </a:rPr>
              <a:t>roste</a:t>
            </a:r>
            <a:r>
              <a:rPr kumimoji="0" lang="cs-CZ" sz="15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Odlišné emocionální prožívaní a zvládání situací u chlapců a dívek se také odráží v různých postojích. </a:t>
            </a:r>
          </a:p>
          <a:p>
            <a:pPr marL="800089" marR="0" lvl="1" indent="-342900" algn="l" defTabSz="457189"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cs-CZ" sz="1500" b="1" i="0" u="none" strike="noStrike" kern="1200" cap="none" spc="0" normalizeH="0" baseline="0" noProof="0" dirty="0">
                <a:ln>
                  <a:noFill/>
                </a:ln>
                <a:solidFill>
                  <a:srgbClr val="7030A0"/>
                </a:solidFill>
                <a:effectLst/>
                <a:uLnTx/>
                <a:uFillTx/>
                <a:latin typeface="Calibri Light" panose="020F0302020204030204"/>
                <a:ea typeface="+mn-ea"/>
                <a:cs typeface="+mn-cs"/>
              </a:rPr>
              <a:t>Dívky</a:t>
            </a:r>
            <a:r>
              <a:rPr kumimoji="0" lang="cs-CZ" sz="15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a:t>
            </a:r>
            <a:r>
              <a:rPr kumimoji="0" lang="cs-CZ" sz="1500" b="1" i="0" u="none" strike="noStrike" kern="1200" cap="none" spc="0" normalizeH="0" baseline="0" noProof="0" dirty="0">
                <a:ln>
                  <a:noFill/>
                </a:ln>
                <a:solidFill>
                  <a:srgbClr val="7030A0"/>
                </a:solidFill>
                <a:effectLst/>
                <a:uLnTx/>
                <a:uFillTx/>
                <a:latin typeface="Calibri Light" panose="020F0302020204030204"/>
                <a:ea typeface="+mn-ea"/>
                <a:cs typeface="+mn-cs"/>
              </a:rPr>
              <a:t>přikládají tématu větší význam </a:t>
            </a:r>
            <a:r>
              <a:rPr kumimoji="0" lang="cs-CZ" sz="15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než jejich vrstevníci a jsou vnímavější k situacím duševního nepohodlí. Pro dívky je </a:t>
            </a:r>
            <a:r>
              <a:rPr kumimoji="0" lang="cs-CZ" sz="1500" b="1" i="0" u="none" strike="noStrike" kern="1200" cap="none" spc="0" normalizeH="0" baseline="0" noProof="0" dirty="0">
                <a:ln>
                  <a:noFill/>
                </a:ln>
                <a:solidFill>
                  <a:srgbClr val="7030A0"/>
                </a:solidFill>
                <a:effectLst/>
                <a:uLnTx/>
                <a:uFillTx/>
                <a:latin typeface="Calibri Light" panose="020F0302020204030204"/>
                <a:ea typeface="+mn-ea"/>
                <a:cs typeface="+mn-cs"/>
              </a:rPr>
              <a:t>důležité</a:t>
            </a:r>
            <a:r>
              <a:rPr kumimoji="0" lang="cs-CZ" sz="15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vědět, </a:t>
            </a:r>
            <a:r>
              <a:rPr kumimoji="0" lang="cs-CZ" sz="1500" b="1" i="0" u="none" strike="noStrike" kern="1200" cap="none" spc="0" normalizeH="0" baseline="0" noProof="0" dirty="0">
                <a:ln>
                  <a:noFill/>
                </a:ln>
                <a:solidFill>
                  <a:srgbClr val="7030A0"/>
                </a:solidFill>
                <a:effectLst/>
                <a:uLnTx/>
                <a:uFillTx/>
                <a:latin typeface="Calibri Light" panose="020F0302020204030204"/>
                <a:ea typeface="+mn-ea"/>
                <a:cs typeface="+mn-cs"/>
              </a:rPr>
              <a:t>že budou vyslyšeny</a:t>
            </a:r>
            <a:r>
              <a:rPr kumimoji="0" lang="cs-CZ" sz="15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a:t>
            </a:r>
          </a:p>
          <a:p>
            <a:pPr marL="800089" marR="0" lvl="1" indent="-342900" algn="l" defTabSz="457189"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cs-CZ" sz="15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Aby se </a:t>
            </a:r>
            <a:r>
              <a:rPr kumimoji="0" lang="cs-CZ" sz="1500" b="1" i="0" u="none" strike="noStrike" kern="1200" cap="none" spc="0" normalizeH="0" baseline="0" noProof="0" dirty="0">
                <a:ln>
                  <a:noFill/>
                </a:ln>
                <a:solidFill>
                  <a:srgbClr val="7030A0"/>
                </a:solidFill>
                <a:effectLst/>
                <a:uLnTx/>
                <a:uFillTx/>
                <a:latin typeface="Calibri Light" panose="020F0302020204030204"/>
                <a:ea typeface="+mn-ea"/>
                <a:cs typeface="+mn-cs"/>
              </a:rPr>
              <a:t>chlapci</a:t>
            </a:r>
            <a:r>
              <a:rPr kumimoji="0" lang="cs-CZ" sz="15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cítili v pohodě a spokojení, </a:t>
            </a:r>
            <a:r>
              <a:rPr kumimoji="0" lang="cs-CZ" sz="1500" b="1" i="0" u="none" strike="noStrike" kern="1200" cap="none" spc="0" normalizeH="0" baseline="0" noProof="0" dirty="0">
                <a:ln>
                  <a:noFill/>
                </a:ln>
                <a:solidFill>
                  <a:srgbClr val="7030A0"/>
                </a:solidFill>
                <a:effectLst/>
                <a:uLnTx/>
                <a:uFillTx/>
                <a:latin typeface="Calibri Light" panose="020F0302020204030204"/>
                <a:ea typeface="+mn-ea"/>
                <a:cs typeface="+mn-cs"/>
              </a:rPr>
              <a:t>potřebují prostor pro seberealizaci </a:t>
            </a:r>
            <a:r>
              <a:rPr kumimoji="0" lang="cs-CZ" sz="15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a pocit, že jsou v dobré fyzické kondici. </a:t>
            </a:r>
          </a:p>
          <a:p>
            <a:pPr marL="342900" marR="0" lvl="0" indent="-342900" algn="l" defTabSz="457189" rtl="0" eaLnBrk="1" fontAlgn="auto" latinLnBrk="0" hangingPunct="1">
              <a:lnSpc>
                <a:spcPct val="100000"/>
              </a:lnSpc>
              <a:spcBef>
                <a:spcPts val="1200"/>
              </a:spcBef>
              <a:spcAft>
                <a:spcPts val="0"/>
              </a:spcAft>
              <a:buClrTx/>
              <a:buSzTx/>
              <a:buFont typeface="+mj-lt"/>
              <a:buAutoNum type="arabicPeriod"/>
              <a:tabLst/>
              <a:defRPr/>
            </a:pPr>
            <a:r>
              <a:rPr kumimoji="0" lang="cs-CZ" sz="15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Ve svém okolí se mladí lidé nejčastěji setkávají s neklidem a nesoustředěností, lží či podváděním, podrážděností a nervozitou nebo častými výkyvy nálad. </a:t>
            </a:r>
            <a:r>
              <a:rPr kumimoji="0" lang="cs-CZ" sz="1500" b="1" i="0" u="none" strike="noStrike" kern="1200" cap="none" spc="0" normalizeH="0" baseline="0" noProof="0" dirty="0">
                <a:ln>
                  <a:noFill/>
                </a:ln>
                <a:solidFill>
                  <a:srgbClr val="7030A0"/>
                </a:solidFill>
                <a:effectLst/>
                <a:uLnTx/>
                <a:uFillTx/>
                <a:latin typeface="Calibri Light" panose="020F0302020204030204"/>
                <a:ea typeface="+mn-ea"/>
                <a:cs typeface="+mn-cs"/>
              </a:rPr>
              <a:t>Sami na sobě </a:t>
            </a:r>
            <a:r>
              <a:rPr kumimoji="0" lang="cs-CZ" sz="15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nejčastěji </a:t>
            </a:r>
            <a:r>
              <a:rPr kumimoji="0" lang="cs-CZ" sz="1500" b="1" i="0" u="none" strike="noStrike" kern="1200" cap="none" spc="0" normalizeH="0" baseline="0" noProof="0" dirty="0">
                <a:ln>
                  <a:noFill/>
                </a:ln>
                <a:solidFill>
                  <a:srgbClr val="7030A0"/>
                </a:solidFill>
                <a:effectLst/>
                <a:uLnTx/>
                <a:uFillTx/>
                <a:latin typeface="Calibri Light" panose="020F0302020204030204"/>
                <a:ea typeface="+mn-ea"/>
                <a:cs typeface="+mn-cs"/>
              </a:rPr>
              <a:t>pozorují nedostatek koncentrace, spánku a obavy o své blízké</a:t>
            </a:r>
            <a:r>
              <a:rPr kumimoji="0" lang="cs-CZ" sz="15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následované ztrátou sebedůvěry. Je znepokojivé, že více než </a:t>
            </a:r>
            <a:r>
              <a:rPr kumimoji="0" lang="cs-CZ" sz="1500" b="1" i="0" u="none" strike="noStrike" kern="1200" cap="none" spc="0" normalizeH="0" baseline="0" noProof="0" dirty="0">
                <a:ln>
                  <a:noFill/>
                </a:ln>
                <a:solidFill>
                  <a:srgbClr val="7030A0"/>
                </a:solidFill>
                <a:effectLst/>
                <a:uLnTx/>
                <a:uFillTx/>
                <a:latin typeface="Calibri Light" panose="020F0302020204030204"/>
                <a:ea typeface="+mn-ea"/>
                <a:cs typeface="+mn-cs"/>
              </a:rPr>
              <a:t>třetina dívek a starších</a:t>
            </a:r>
            <a:r>
              <a:rPr kumimoji="0" lang="cs-CZ" sz="15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dospívajících osobně </a:t>
            </a:r>
            <a:r>
              <a:rPr kumimoji="0" lang="cs-CZ" sz="1500" b="1" i="0" u="none" strike="noStrike" kern="1200" cap="none" spc="0" normalizeH="0" baseline="0" noProof="0" dirty="0">
                <a:ln>
                  <a:noFill/>
                </a:ln>
                <a:solidFill>
                  <a:srgbClr val="7030A0"/>
                </a:solidFill>
                <a:effectLst/>
                <a:uLnTx/>
                <a:uFillTx/>
                <a:latin typeface="Calibri Light" panose="020F0302020204030204"/>
                <a:ea typeface="+mn-ea"/>
                <a:cs typeface="+mn-cs"/>
              </a:rPr>
              <a:t>zažívá sebepoškozování a/nebo sebevražedné myšlenky</a:t>
            </a:r>
            <a:r>
              <a:rPr kumimoji="0" lang="cs-CZ" sz="15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a:t>
            </a:r>
          </a:p>
          <a:p>
            <a:pPr marL="342900" marR="0" lvl="0" indent="-342900" algn="l" defTabSz="457189" rtl="0" eaLnBrk="1" fontAlgn="auto" latinLnBrk="0" hangingPunct="1">
              <a:lnSpc>
                <a:spcPct val="100000"/>
              </a:lnSpc>
              <a:spcBef>
                <a:spcPts val="1200"/>
              </a:spcBef>
              <a:spcAft>
                <a:spcPts val="0"/>
              </a:spcAft>
              <a:buClrTx/>
              <a:buSzTx/>
              <a:buFont typeface="+mj-lt"/>
              <a:buAutoNum type="arabicPeriod"/>
              <a:tabLst/>
              <a:defRPr/>
            </a:pPr>
            <a:r>
              <a:rPr kumimoji="0" lang="cs-CZ" sz="15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Obecně platí, že děti </a:t>
            </a:r>
            <a:r>
              <a:rPr kumimoji="0" lang="cs-CZ" sz="1500" b="1" i="0" u="none" strike="noStrike" kern="1200" cap="none" spc="0" normalizeH="0" baseline="0" noProof="0" dirty="0">
                <a:ln>
                  <a:noFill/>
                </a:ln>
                <a:solidFill>
                  <a:srgbClr val="7030A0"/>
                </a:solidFill>
                <a:effectLst/>
                <a:uLnTx/>
                <a:uFillTx/>
                <a:latin typeface="Calibri Light" panose="020F0302020204030204"/>
                <a:ea typeface="+mn-ea"/>
                <a:cs typeface="+mn-cs"/>
              </a:rPr>
              <a:t>vyhledávají pomoc ve svém bezprostředním okolí </a:t>
            </a:r>
            <a:r>
              <a:rPr kumimoji="0" lang="cs-CZ" sz="15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u lidí, kterým důvěřují. Čím jsou mladší, tím více důvěry vkládají do svých rodičů. Naopak </a:t>
            </a:r>
            <a:r>
              <a:rPr kumimoji="0" lang="cs-CZ" sz="1500" b="1" i="0" u="none" strike="noStrike" kern="1200" cap="none" spc="0" normalizeH="0" baseline="0" noProof="0" dirty="0">
                <a:ln>
                  <a:noFill/>
                </a:ln>
                <a:solidFill>
                  <a:srgbClr val="7030A0"/>
                </a:solidFill>
                <a:effectLst/>
                <a:uLnTx/>
                <a:uFillTx/>
                <a:latin typeface="Calibri Light" panose="020F0302020204030204"/>
                <a:ea typeface="+mn-ea"/>
                <a:cs typeface="+mn-cs"/>
              </a:rPr>
              <a:t>u starších </a:t>
            </a:r>
            <a:r>
              <a:rPr kumimoji="0" lang="cs-CZ" sz="15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pozorujeme </a:t>
            </a:r>
            <a:r>
              <a:rPr kumimoji="0" lang="cs-CZ" sz="1500" b="1" i="0" u="none" strike="noStrike" kern="1200" cap="none" spc="0" normalizeH="0" baseline="0" noProof="0" dirty="0">
                <a:ln>
                  <a:noFill/>
                </a:ln>
                <a:solidFill>
                  <a:srgbClr val="7030A0"/>
                </a:solidFill>
                <a:effectLst/>
                <a:uLnTx/>
                <a:uFillTx/>
                <a:latin typeface="Calibri Light" panose="020F0302020204030204"/>
                <a:ea typeface="+mn-ea"/>
                <a:cs typeface="+mn-cs"/>
              </a:rPr>
              <a:t>větší otevřenost vůči nestranným osobám a odborníkům</a:t>
            </a:r>
            <a:r>
              <a:rPr kumimoji="0" lang="cs-CZ" sz="15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což může souviset s napjatějšími vztahy s rodiči, čím starší jsou děti a také s celkově vyzrálejším vnímáním tématu duševního zdraví.</a:t>
            </a:r>
          </a:p>
          <a:p>
            <a:pPr marL="342900" marR="0" lvl="0" indent="-342900" algn="l" defTabSz="457189" rtl="0" eaLnBrk="1" fontAlgn="auto" latinLnBrk="0" hangingPunct="1">
              <a:lnSpc>
                <a:spcPct val="100000"/>
              </a:lnSpc>
              <a:spcBef>
                <a:spcPts val="1200"/>
              </a:spcBef>
              <a:spcAft>
                <a:spcPts val="0"/>
              </a:spcAft>
              <a:buClrTx/>
              <a:buSzTx/>
              <a:buFont typeface="+mj-lt"/>
              <a:buAutoNum type="arabicPeriod"/>
              <a:tabLst/>
              <a:defRPr/>
            </a:pPr>
            <a:r>
              <a:rPr kumimoji="0" lang="cs-CZ" sz="15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Postoje dětí naznačují, že neberou téma duševního zdraví na lehkou váhu a </a:t>
            </a:r>
            <a:r>
              <a:rPr kumimoji="0" lang="cs-CZ" sz="1500" b="1" i="0" u="none" strike="noStrike" kern="1200" cap="none" spc="0" normalizeH="0" baseline="0" noProof="0" dirty="0">
                <a:ln>
                  <a:noFill/>
                </a:ln>
                <a:solidFill>
                  <a:srgbClr val="7030A0"/>
                </a:solidFill>
                <a:effectLst/>
                <a:uLnTx/>
                <a:uFillTx/>
                <a:latin typeface="Calibri Light" panose="020F0302020204030204"/>
                <a:ea typeface="+mn-ea"/>
                <a:cs typeface="+mn-cs"/>
              </a:rPr>
              <a:t>považují za prospěšné vyhledat pomoc v případě problémů</a:t>
            </a:r>
            <a:r>
              <a:rPr kumimoji="0" lang="cs-CZ" sz="15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a:t>
            </a:r>
            <a:r>
              <a:rPr kumimoji="0" lang="cs-CZ" sz="1500" b="0" i="0" u="none" strike="noStrike" kern="1200" cap="none" spc="0" normalizeH="0" baseline="0" noProof="0" dirty="0">
                <a:ln>
                  <a:noFill/>
                </a:ln>
                <a:solidFill>
                  <a:srgbClr val="E7E6E6">
                    <a:lumMod val="50000"/>
                  </a:srgbClr>
                </a:solidFill>
                <a:effectLst/>
                <a:uLnTx/>
                <a:uFillTx/>
                <a:latin typeface="Calibri Light" panose="020F0302020204030204"/>
                <a:ea typeface="+mn-ea"/>
                <a:cs typeface="+mn-cs"/>
              </a:rPr>
              <a:t>Zároveň při poskytování pomoci považují za </a:t>
            </a:r>
            <a:r>
              <a:rPr kumimoji="0" lang="cs-CZ" sz="1500" b="1" i="0" u="none" strike="noStrike" kern="1200" cap="none" spc="0" normalizeH="0" baseline="0" noProof="0" dirty="0">
                <a:ln>
                  <a:noFill/>
                </a:ln>
                <a:solidFill>
                  <a:srgbClr val="7030A0"/>
                </a:solidFill>
                <a:effectLst/>
                <a:uLnTx/>
                <a:uFillTx/>
                <a:latin typeface="Calibri Light" panose="020F0302020204030204"/>
                <a:ea typeface="+mn-ea"/>
                <a:cs typeface="+mn-cs"/>
              </a:rPr>
              <a:t>důležitý lidský a ohleduplný přístup odborníka</a:t>
            </a:r>
            <a:r>
              <a:rPr kumimoji="0" lang="cs-CZ" sz="1500" b="0" i="0" u="none" strike="noStrike" kern="1200" cap="none" spc="0" normalizeH="0" baseline="0" noProof="0" dirty="0">
                <a:ln>
                  <a:noFill/>
                </a:ln>
                <a:solidFill>
                  <a:srgbClr val="E7E6E6">
                    <a:lumMod val="50000"/>
                  </a:srgbClr>
                </a:solidFill>
                <a:effectLst/>
                <a:uLnTx/>
                <a:uFillTx/>
                <a:latin typeface="Calibri Light" panose="020F0302020204030204"/>
                <a:ea typeface="+mn-ea"/>
                <a:cs typeface="+mn-cs"/>
              </a:rPr>
              <a:t>. Děti a mladí p</a:t>
            </a:r>
            <a:r>
              <a:rPr kumimoji="0" lang="cs-CZ" sz="15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rokázaly empatický postoj a </a:t>
            </a:r>
            <a:r>
              <a:rPr kumimoji="0" lang="cs-CZ" sz="1500" b="1" i="0" u="none" strike="noStrike" kern="1200" cap="none" spc="0" normalizeH="0" baseline="0" noProof="0" dirty="0">
                <a:ln>
                  <a:noFill/>
                </a:ln>
                <a:solidFill>
                  <a:srgbClr val="7030A0"/>
                </a:solidFill>
                <a:effectLst/>
                <a:uLnTx/>
                <a:uFillTx/>
                <a:latin typeface="Calibri Light" panose="020F0302020204030204"/>
                <a:ea typeface="+mn-ea"/>
                <a:cs typeface="+mn-cs"/>
              </a:rPr>
              <a:t>identifikují se s chápavými výroky </a:t>
            </a:r>
            <a:r>
              <a:rPr kumimoji="0" lang="cs-CZ" sz="15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vůči osobám s duševními obtížemi jako i skutečností, že podobný problém muže postihnout kohokoliv z nás. </a:t>
            </a:r>
          </a:p>
          <a:p>
            <a:pPr marL="342900" marR="0" lvl="0" indent="-342900" algn="l" defTabSz="457189" rtl="0" eaLnBrk="1" fontAlgn="auto" latinLnBrk="0" hangingPunct="1">
              <a:lnSpc>
                <a:spcPct val="100000"/>
              </a:lnSpc>
              <a:spcBef>
                <a:spcPts val="1200"/>
              </a:spcBef>
              <a:spcAft>
                <a:spcPts val="0"/>
              </a:spcAft>
              <a:buClrTx/>
              <a:buSzTx/>
              <a:buFont typeface="+mj-lt"/>
              <a:buAutoNum type="arabicPeriod"/>
              <a:tabLst/>
              <a:defRPr/>
            </a:pPr>
            <a:r>
              <a:rPr kumimoji="0" lang="cs-CZ" sz="1500" b="1" i="0" u="none" strike="noStrike" kern="1200" cap="none" spc="0" normalizeH="0" baseline="0" noProof="0" dirty="0">
                <a:ln>
                  <a:noFill/>
                </a:ln>
                <a:solidFill>
                  <a:srgbClr val="7030A0"/>
                </a:solidFill>
                <a:effectLst/>
                <a:uLnTx/>
                <a:uFillTx/>
                <a:latin typeface="Calibri Light" panose="020F0302020204030204"/>
                <a:ea typeface="+mn-ea"/>
                <a:cs typeface="+mn-cs"/>
              </a:rPr>
              <a:t>Pokud jde o dostupnost </a:t>
            </a:r>
            <a:r>
              <a:rPr kumimoji="0" lang="cs-CZ" sz="15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služeb, </a:t>
            </a:r>
            <a:r>
              <a:rPr kumimoji="0" lang="cs-CZ" sz="1500" b="1" i="0" u="none" strike="noStrike" kern="1200" cap="none" spc="0" normalizeH="0" baseline="0" noProof="0" dirty="0">
                <a:ln>
                  <a:noFill/>
                </a:ln>
                <a:solidFill>
                  <a:srgbClr val="7030A0"/>
                </a:solidFill>
                <a:effectLst/>
                <a:uLnTx/>
                <a:uFillTx/>
                <a:latin typeface="Calibri Light" panose="020F0302020204030204"/>
                <a:ea typeface="+mn-ea"/>
                <a:cs typeface="+mn-cs"/>
              </a:rPr>
              <a:t>jsou</a:t>
            </a:r>
            <a:r>
              <a:rPr kumimoji="0" lang="cs-CZ" sz="15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děti </a:t>
            </a:r>
            <a:r>
              <a:rPr kumimoji="0" lang="cs-CZ" sz="1500" b="1" i="0" u="none" strike="noStrike" kern="1200" cap="none" spc="0" normalizeH="0" baseline="0" noProof="0" dirty="0">
                <a:ln>
                  <a:noFill/>
                </a:ln>
                <a:solidFill>
                  <a:srgbClr val="7030A0"/>
                </a:solidFill>
                <a:effectLst/>
                <a:uLnTx/>
                <a:uFillTx/>
                <a:latin typeface="Calibri Light" panose="020F0302020204030204"/>
                <a:ea typeface="+mn-ea"/>
                <a:cs typeface="+mn-cs"/>
              </a:rPr>
              <a:t>v názorech kritičtější </a:t>
            </a:r>
            <a:r>
              <a:rPr kumimoji="0" lang="cs-CZ" sz="15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a mají tendenci si myslet, že dostupnost služeb je nedostatečná, přičemž největší překážky vidí v nevyhovujících časech, potřebě čekat na objednání, v zpoplatnění služeb nebo v jejich nedostupnosti blízko domova.</a:t>
            </a:r>
          </a:p>
        </p:txBody>
      </p:sp>
      <p:pic>
        <p:nvPicPr>
          <p:cNvPr id="5" name="Obrázek 3">
            <a:extLst>
              <a:ext uri="{FF2B5EF4-FFF2-40B4-BE49-F238E27FC236}">
                <a16:creationId xmlns:a16="http://schemas.microsoft.com/office/drawing/2014/main" id="{50700522-F7A5-84C3-A63D-02410676C244}"/>
              </a:ext>
            </a:extLst>
          </p:cNvPr>
          <p:cNvPicPr>
            <a:picLocks noChangeAspect="1"/>
          </p:cNvPicPr>
          <p:nvPr/>
        </p:nvPicPr>
        <p:blipFill rotWithShape="1">
          <a:blip r:embed="rId3"/>
          <a:srcRect l="25010" t="6509" r="22294" b="7296"/>
          <a:stretch/>
        </p:blipFill>
        <p:spPr>
          <a:xfrm rot="1489488">
            <a:off x="575852" y="2836932"/>
            <a:ext cx="375179" cy="613670"/>
          </a:xfrm>
          <a:prstGeom prst="rect">
            <a:avLst/>
          </a:prstGeom>
        </p:spPr>
      </p:pic>
      <p:pic>
        <p:nvPicPr>
          <p:cNvPr id="6" name="Obrázek 3">
            <a:extLst>
              <a:ext uri="{FF2B5EF4-FFF2-40B4-BE49-F238E27FC236}">
                <a16:creationId xmlns:a16="http://schemas.microsoft.com/office/drawing/2014/main" id="{A411F68D-F954-36E7-AD0C-ADA73F9FC3B8}"/>
              </a:ext>
            </a:extLst>
          </p:cNvPr>
          <p:cNvPicPr>
            <a:picLocks noChangeAspect="1"/>
          </p:cNvPicPr>
          <p:nvPr/>
        </p:nvPicPr>
        <p:blipFill rotWithShape="1">
          <a:blip r:embed="rId3"/>
          <a:srcRect l="25010" t="6509" r="22294" b="7296"/>
          <a:stretch/>
        </p:blipFill>
        <p:spPr>
          <a:xfrm rot="1489488">
            <a:off x="590865" y="3917052"/>
            <a:ext cx="375179" cy="613670"/>
          </a:xfrm>
          <a:prstGeom prst="rect">
            <a:avLst/>
          </a:prstGeom>
        </p:spPr>
      </p:pic>
      <p:pic>
        <p:nvPicPr>
          <p:cNvPr id="7" name="Obrázek 3">
            <a:extLst>
              <a:ext uri="{FF2B5EF4-FFF2-40B4-BE49-F238E27FC236}">
                <a16:creationId xmlns:a16="http://schemas.microsoft.com/office/drawing/2014/main" id="{DA8E4583-4CC2-B4FA-CF35-42A7B18175EE}"/>
              </a:ext>
            </a:extLst>
          </p:cNvPr>
          <p:cNvPicPr>
            <a:picLocks noChangeAspect="1"/>
          </p:cNvPicPr>
          <p:nvPr/>
        </p:nvPicPr>
        <p:blipFill rotWithShape="1">
          <a:blip r:embed="rId3"/>
          <a:srcRect l="25010" t="6509" r="22294" b="7296"/>
          <a:stretch/>
        </p:blipFill>
        <p:spPr>
          <a:xfrm rot="1489488">
            <a:off x="551397" y="4693195"/>
            <a:ext cx="375179" cy="613670"/>
          </a:xfrm>
          <a:prstGeom prst="rect">
            <a:avLst/>
          </a:prstGeom>
        </p:spPr>
      </p:pic>
      <p:pic>
        <p:nvPicPr>
          <p:cNvPr id="8" name="Obrázek 3">
            <a:extLst>
              <a:ext uri="{FF2B5EF4-FFF2-40B4-BE49-F238E27FC236}">
                <a16:creationId xmlns:a16="http://schemas.microsoft.com/office/drawing/2014/main" id="{FBC00091-70A9-5CC1-5E4E-99147AD07FB0}"/>
              </a:ext>
            </a:extLst>
          </p:cNvPr>
          <p:cNvPicPr>
            <a:picLocks noChangeAspect="1"/>
          </p:cNvPicPr>
          <p:nvPr/>
        </p:nvPicPr>
        <p:blipFill rotWithShape="1">
          <a:blip r:embed="rId3"/>
          <a:srcRect l="25010" t="6509" r="22294" b="7296"/>
          <a:stretch/>
        </p:blipFill>
        <p:spPr>
          <a:xfrm rot="1489488">
            <a:off x="614016" y="5735493"/>
            <a:ext cx="375179" cy="613670"/>
          </a:xfrm>
          <a:prstGeom prst="rect">
            <a:avLst/>
          </a:prstGeom>
        </p:spPr>
      </p:pic>
    </p:spTree>
    <p:extLst>
      <p:ext uri="{BB962C8B-B14F-4D97-AF65-F5344CB8AC3E}">
        <p14:creationId xmlns:p14="http://schemas.microsoft.com/office/powerpoint/2010/main" val="3947318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C3E50"/>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AAF6874-2759-E188-FB01-CD80E066D937}"/>
              </a:ext>
            </a:extLst>
          </p:cNvPr>
          <p:cNvSpPr/>
          <p:nvPr/>
        </p:nvSpPr>
        <p:spPr bwMode="auto">
          <a:xfrm>
            <a:off x="2063552" y="3937221"/>
            <a:ext cx="7992888" cy="1940071"/>
          </a:xfrm>
          <a:prstGeom prst="roundRect">
            <a:avLst/>
          </a:prstGeom>
          <a:solidFill>
            <a:schemeClr val="bg1"/>
          </a:solidFill>
          <a:ln>
            <a:noFill/>
          </a:ln>
        </p:spPr>
        <p:txBody>
          <a:bodyPr vert="horz" wrap="square" lIns="68580" tIns="34290" rIns="68580" bIns="34290" numCol="1" rtlCol="0" anchor="t" anchorCtr="0" compatLnSpc="1">
            <a:prstTxWarp prst="textNoShape">
              <a:avLst/>
            </a:prstTxWarp>
          </a:bodyPr>
          <a:lstStyle/>
          <a:p>
            <a:pPr algn="ctr"/>
            <a:endParaRPr lang="cs-CZ" sz="1350"/>
          </a:p>
        </p:txBody>
      </p:sp>
      <p:sp>
        <p:nvSpPr>
          <p:cNvPr id="4" name="Rectangle 3"/>
          <p:cNvSpPr/>
          <p:nvPr/>
        </p:nvSpPr>
        <p:spPr>
          <a:xfrm>
            <a:off x="2927648" y="2920453"/>
            <a:ext cx="6228692" cy="584775"/>
          </a:xfrm>
          <a:prstGeom prst="rect">
            <a:avLst/>
          </a:prstGeom>
          <a:noFill/>
          <a:ln>
            <a:noFill/>
          </a:ln>
        </p:spPr>
        <p:txBody>
          <a:bodyPr wrap="square">
            <a:spAutoFit/>
          </a:bodyPr>
          <a:lstStyle/>
          <a:p>
            <a:pPr algn="ctr" defTabSz="1450904"/>
            <a:r>
              <a:rPr lang="cs-CZ" sz="3200" dirty="0">
                <a:solidFill>
                  <a:schemeClr val="bg1"/>
                </a:solidFill>
                <a:latin typeface="Calibri Light" panose="020F0302020204030204" pitchFamily="34" charset="0"/>
                <a:ea typeface="Open Sans" pitchFamily="34" charset="0"/>
                <a:cs typeface="Calibri Light" panose="020F0302020204030204" pitchFamily="34" charset="0"/>
              </a:rPr>
              <a:t>Děkujeme za pozornost!</a:t>
            </a:r>
            <a:endParaRPr lang="en-US" sz="3200" dirty="0">
              <a:solidFill>
                <a:schemeClr val="bg1"/>
              </a:solidFill>
              <a:latin typeface="Calibri Light" panose="020F0302020204030204" pitchFamily="34" charset="0"/>
              <a:ea typeface="Open Sans" pitchFamily="34" charset="0"/>
              <a:cs typeface="Calibri Light" panose="020F0302020204030204" pitchFamily="34" charset="0"/>
            </a:endParaRPr>
          </a:p>
        </p:txBody>
      </p:sp>
      <p:grpSp>
        <p:nvGrpSpPr>
          <p:cNvPr id="32" name="Group 22"/>
          <p:cNvGrpSpPr/>
          <p:nvPr/>
        </p:nvGrpSpPr>
        <p:grpSpPr>
          <a:xfrm>
            <a:off x="1968500" y="3645024"/>
            <a:ext cx="8255000" cy="152400"/>
            <a:chOff x="1968500" y="5247952"/>
            <a:chExt cx="8255000" cy="152400"/>
          </a:xfrm>
        </p:grpSpPr>
        <p:cxnSp>
          <p:nvCxnSpPr>
            <p:cNvPr id="33" name="Straight Connector 23"/>
            <p:cNvCxnSpPr/>
            <p:nvPr/>
          </p:nvCxnSpPr>
          <p:spPr>
            <a:xfrm>
              <a:off x="1968500" y="5324152"/>
              <a:ext cx="8255000" cy="0"/>
            </a:xfrm>
            <a:prstGeom prst="line">
              <a:avLst/>
            </a:prstGeom>
            <a:noFill/>
            <a:ln w="9525" cap="flat" cmpd="sng" algn="ctr">
              <a:solidFill>
                <a:sysClr val="window" lastClr="FFFFFF">
                  <a:lumMod val="65000"/>
                </a:sysClr>
              </a:solidFill>
              <a:prstDash val="solid"/>
            </a:ln>
            <a:effectLst/>
          </p:spPr>
        </p:cxnSp>
        <p:grpSp>
          <p:nvGrpSpPr>
            <p:cNvPr id="34" name="Group 24"/>
            <p:cNvGrpSpPr/>
            <p:nvPr/>
          </p:nvGrpSpPr>
          <p:grpSpPr>
            <a:xfrm>
              <a:off x="5551456" y="5247952"/>
              <a:ext cx="1089089" cy="152400"/>
              <a:chOff x="5551456" y="5552752"/>
              <a:chExt cx="1089089" cy="152400"/>
            </a:xfrm>
          </p:grpSpPr>
          <p:sp>
            <p:nvSpPr>
              <p:cNvPr id="35" name="Rounded Rectangle 25"/>
              <p:cNvSpPr/>
              <p:nvPr/>
            </p:nvSpPr>
            <p:spPr>
              <a:xfrm>
                <a:off x="5551456" y="5552752"/>
                <a:ext cx="152400" cy="152400"/>
              </a:xfrm>
              <a:prstGeom prst="roundRect">
                <a:avLst/>
              </a:prstGeom>
              <a:solidFill>
                <a:srgbClr val="2980B9"/>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prstClr val="black">
                      <a:lumMod val="65000"/>
                      <a:lumOff val="35000"/>
                    </a:prstClr>
                  </a:solidFill>
                  <a:effectLst/>
                  <a:uLnTx/>
                  <a:uFillTx/>
                </a:endParaRPr>
              </a:p>
            </p:txBody>
          </p:sp>
          <p:sp>
            <p:nvSpPr>
              <p:cNvPr id="36" name="Rounded Rectangle 26"/>
              <p:cNvSpPr/>
              <p:nvPr/>
            </p:nvSpPr>
            <p:spPr>
              <a:xfrm>
                <a:off x="5740993" y="5552752"/>
                <a:ext cx="152400" cy="152400"/>
              </a:xfrm>
              <a:prstGeom prst="roundRect">
                <a:avLst/>
              </a:prstGeom>
              <a:solidFill>
                <a:srgbClr val="16A08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prstClr val="black">
                      <a:lumMod val="65000"/>
                      <a:lumOff val="35000"/>
                    </a:prstClr>
                  </a:solidFill>
                  <a:effectLst/>
                  <a:uLnTx/>
                  <a:uFillTx/>
                </a:endParaRPr>
              </a:p>
            </p:txBody>
          </p:sp>
          <p:sp>
            <p:nvSpPr>
              <p:cNvPr id="37" name="Rounded Rectangle 27"/>
              <p:cNvSpPr/>
              <p:nvPr/>
            </p:nvSpPr>
            <p:spPr>
              <a:xfrm>
                <a:off x="5926229" y="5552752"/>
                <a:ext cx="152400" cy="152400"/>
              </a:xfrm>
              <a:prstGeom prst="roundRect">
                <a:avLst/>
              </a:prstGeom>
              <a:solidFill>
                <a:srgbClr val="9BBB59"/>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prstClr val="black">
                      <a:lumMod val="65000"/>
                      <a:lumOff val="35000"/>
                    </a:prstClr>
                  </a:solidFill>
                  <a:effectLst/>
                  <a:uLnTx/>
                  <a:uFillTx/>
                </a:endParaRPr>
              </a:p>
            </p:txBody>
          </p:sp>
          <p:sp>
            <p:nvSpPr>
              <p:cNvPr id="38" name="Rounded Rectangle 28"/>
              <p:cNvSpPr/>
              <p:nvPr/>
            </p:nvSpPr>
            <p:spPr>
              <a:xfrm>
                <a:off x="6113372" y="5552752"/>
                <a:ext cx="152400" cy="152400"/>
              </a:xfrm>
              <a:prstGeom prst="roundRect">
                <a:avLst/>
              </a:prstGeom>
              <a:solidFill>
                <a:srgbClr val="F39C12"/>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prstClr val="black">
                      <a:lumMod val="65000"/>
                      <a:lumOff val="35000"/>
                    </a:prstClr>
                  </a:solidFill>
                  <a:effectLst/>
                  <a:uLnTx/>
                  <a:uFillTx/>
                </a:endParaRPr>
              </a:p>
            </p:txBody>
          </p:sp>
          <p:sp>
            <p:nvSpPr>
              <p:cNvPr id="39" name="Rounded Rectangle 29"/>
              <p:cNvSpPr/>
              <p:nvPr/>
            </p:nvSpPr>
            <p:spPr>
              <a:xfrm>
                <a:off x="6302909" y="5552752"/>
                <a:ext cx="152400" cy="152400"/>
              </a:xfrm>
              <a:prstGeom prst="roundRect">
                <a:avLst/>
              </a:prstGeom>
              <a:solidFill>
                <a:srgbClr val="C0392B"/>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prstClr val="black">
                      <a:lumMod val="65000"/>
                      <a:lumOff val="35000"/>
                    </a:prstClr>
                  </a:solidFill>
                  <a:effectLst/>
                  <a:uLnTx/>
                  <a:uFillTx/>
                </a:endParaRPr>
              </a:p>
            </p:txBody>
          </p:sp>
          <p:sp>
            <p:nvSpPr>
              <p:cNvPr id="40" name="Rounded Rectangle 30"/>
              <p:cNvSpPr/>
              <p:nvPr/>
            </p:nvSpPr>
            <p:spPr>
              <a:xfrm>
                <a:off x="6488145" y="5552752"/>
                <a:ext cx="152400" cy="152400"/>
              </a:xfrm>
              <a:prstGeom prst="roundRect">
                <a:avLst/>
              </a:prstGeom>
              <a:solidFill>
                <a:srgbClr val="4B2C5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prstClr val="black">
                      <a:lumMod val="65000"/>
                      <a:lumOff val="35000"/>
                    </a:prstClr>
                  </a:solidFill>
                  <a:effectLst/>
                  <a:uLnTx/>
                  <a:uFillTx/>
                </a:endParaRPr>
              </a:p>
            </p:txBody>
          </p:sp>
        </p:grpSp>
      </p:grpSp>
      <p:pic>
        <p:nvPicPr>
          <p:cNvPr id="12" name="Obrázek 11">
            <a:extLst>
              <a:ext uri="{FF2B5EF4-FFF2-40B4-BE49-F238E27FC236}">
                <a16:creationId xmlns:a16="http://schemas.microsoft.com/office/drawing/2014/main" id="{7DA4E1F5-E054-4159-B2AC-12E04F29E5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23792" y="4325146"/>
            <a:ext cx="1085071" cy="1085071"/>
          </a:xfrm>
          <a:prstGeom prst="rect">
            <a:avLst/>
          </a:prstGeom>
        </p:spPr>
      </p:pic>
      <p:pic>
        <p:nvPicPr>
          <p:cNvPr id="2" name="Picture 1">
            <a:extLst>
              <a:ext uri="{FF2B5EF4-FFF2-40B4-BE49-F238E27FC236}">
                <a16:creationId xmlns:a16="http://schemas.microsoft.com/office/drawing/2014/main" id="{E3778CB7-62A6-5638-96AE-F156037F542D}"/>
              </a:ext>
            </a:extLst>
          </p:cNvPr>
          <p:cNvPicPr>
            <a:picLocks noChangeAspect="1"/>
          </p:cNvPicPr>
          <p:nvPr/>
        </p:nvPicPr>
        <p:blipFill>
          <a:blip r:embed="rId3"/>
          <a:stretch>
            <a:fillRect/>
          </a:stretch>
        </p:blipFill>
        <p:spPr>
          <a:xfrm>
            <a:off x="133156" y="6093296"/>
            <a:ext cx="2781688" cy="638264"/>
          </a:xfrm>
          <a:prstGeom prst="rect">
            <a:avLst/>
          </a:prstGeom>
        </p:spPr>
      </p:pic>
      <p:pic>
        <p:nvPicPr>
          <p:cNvPr id="3" name="Obrázek 2">
            <a:extLst>
              <a:ext uri="{FF2B5EF4-FFF2-40B4-BE49-F238E27FC236}">
                <a16:creationId xmlns:a16="http://schemas.microsoft.com/office/drawing/2014/main" id="{C0FE1988-310F-A536-5C3D-04D2D632A40B}"/>
              </a:ext>
            </a:extLst>
          </p:cNvPr>
          <p:cNvPicPr>
            <a:picLocks noChangeAspect="1"/>
          </p:cNvPicPr>
          <p:nvPr/>
        </p:nvPicPr>
        <p:blipFill rotWithShape="1">
          <a:blip r:embed="rId4"/>
          <a:srcRect r="22294" b="6570"/>
          <a:stretch/>
        </p:blipFill>
        <p:spPr>
          <a:xfrm>
            <a:off x="6488145" y="4173076"/>
            <a:ext cx="1192031" cy="1433230"/>
          </a:xfrm>
          <a:prstGeom prst="rect">
            <a:avLst/>
          </a:prstGeom>
        </p:spPr>
      </p:pic>
      <p:pic>
        <p:nvPicPr>
          <p:cNvPr id="5" name="Picture 4" descr="A white and pink logo&#10;&#10;Description automatically generated with low confidence">
            <a:extLst>
              <a:ext uri="{FF2B5EF4-FFF2-40B4-BE49-F238E27FC236}">
                <a16:creationId xmlns:a16="http://schemas.microsoft.com/office/drawing/2014/main" id="{72F74D25-1407-216E-45D1-AC9C589A796F}"/>
              </a:ext>
            </a:extLst>
          </p:cNvPr>
          <p:cNvPicPr>
            <a:picLocks noChangeAspect="1"/>
          </p:cNvPicPr>
          <p:nvPr/>
        </p:nvPicPr>
        <p:blipFill>
          <a:blip r:embed="rId5"/>
          <a:stretch>
            <a:fillRect/>
          </a:stretch>
        </p:blipFill>
        <p:spPr>
          <a:xfrm>
            <a:off x="5770594" y="4511531"/>
            <a:ext cx="651990" cy="776178"/>
          </a:xfrm>
          <a:prstGeom prst="rect">
            <a:avLst/>
          </a:prstGeom>
        </p:spPr>
      </p:pic>
    </p:spTree>
    <p:extLst>
      <p:ext uri="{BB962C8B-B14F-4D97-AF65-F5344CB8AC3E}">
        <p14:creationId xmlns:p14="http://schemas.microsoft.com/office/powerpoint/2010/main" val="3700526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468580" y="315650"/>
            <a:ext cx="11243538" cy="872129"/>
          </a:xfrm>
          <a:prstGeom prst="rect">
            <a:avLst/>
          </a:prstGeom>
        </p:spPr>
        <p:txBody>
          <a:bodyPr vert="horz" lIns="91417" tIns="45708" rIns="91417" bIns="45708" rtlCol="0" anchor="ctr">
            <a:noAutofit/>
          </a:bodyPr>
          <a:lstStyle>
            <a:lvl1pPr algn="l" defTabSz="914400" rtl="0" eaLnBrk="1" latinLnBrk="0" hangingPunct="1">
              <a:lnSpc>
                <a:spcPct val="100000"/>
              </a:lnSpc>
              <a:spcBef>
                <a:spcPct val="0"/>
              </a:spcBef>
              <a:buNone/>
              <a:defRPr sz="3000" b="1" i="0" kern="1200">
                <a:solidFill>
                  <a:srgbClr val="5C5F63"/>
                </a:solidFill>
                <a:latin typeface="Arial"/>
                <a:ea typeface="+mj-ea"/>
                <a:cs typeface="Aria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cs-CZ" sz="4399" b="0" dirty="0">
                <a:latin typeface="Calibri Light" panose="020F0302020204030204"/>
                <a:cs typeface="Calibri Light" panose="020F0302020204030204" pitchFamily="34" charset="0"/>
              </a:rPr>
              <a:t>O projektu</a:t>
            </a:r>
            <a:endParaRPr kumimoji="0" lang="en-US" sz="4399" b="0" i="0" u="none" strike="noStrike" kern="1200" cap="none" spc="0" normalizeH="0" baseline="0" noProof="0" dirty="0">
              <a:ln>
                <a:noFill/>
              </a:ln>
              <a:solidFill>
                <a:srgbClr val="5C5F63"/>
              </a:solidFill>
              <a:effectLst/>
              <a:uLnTx/>
              <a:uFillTx/>
              <a:latin typeface="Calibri Light" panose="020F0302020204030204"/>
              <a:ea typeface="+mj-ea"/>
              <a:cs typeface="Calibri Light" panose="020F0302020204030204" pitchFamily="34" charset="0"/>
            </a:endParaRPr>
          </a:p>
        </p:txBody>
      </p:sp>
      <p:sp>
        <p:nvSpPr>
          <p:cNvPr id="6" name="TextBox 5">
            <a:extLst>
              <a:ext uri="{FF2B5EF4-FFF2-40B4-BE49-F238E27FC236}">
                <a16:creationId xmlns:a16="http://schemas.microsoft.com/office/drawing/2014/main" id="{7159BF6A-0A58-5585-0D86-9633F35A9189}"/>
              </a:ext>
            </a:extLst>
          </p:cNvPr>
          <p:cNvSpPr txBox="1"/>
          <p:nvPr/>
        </p:nvSpPr>
        <p:spPr>
          <a:xfrm>
            <a:off x="1124469" y="1075417"/>
            <a:ext cx="10873208" cy="5078313"/>
          </a:xfrm>
          <a:prstGeom prst="rect">
            <a:avLst/>
          </a:prstGeom>
          <a:noFill/>
        </p:spPr>
        <p:txBody>
          <a:bodyPr wrap="square" rtlCol="0">
            <a:spAutoFit/>
          </a:bodyPr>
          <a:lstStyle/>
          <a:p>
            <a:r>
              <a:rPr lang="cs-CZ" sz="1800" b="1" dirty="0">
                <a:solidFill>
                  <a:schemeClr val="tx1">
                    <a:lumMod val="65000"/>
                    <a:lumOff val="35000"/>
                  </a:schemeClr>
                </a:solidFill>
                <a:latin typeface="+mj-lt"/>
              </a:rPr>
              <a:t>Nezisková organizace Nevypusť duši realizovala ve spolupráci s T-Mobile výzkum na téma duševního zdraví dětí. </a:t>
            </a:r>
          </a:p>
          <a:p>
            <a:endParaRPr lang="cs-CZ" sz="1800" b="1" dirty="0">
              <a:solidFill>
                <a:schemeClr val="tx1">
                  <a:lumMod val="65000"/>
                  <a:lumOff val="35000"/>
                </a:schemeClr>
              </a:solidFill>
              <a:latin typeface="+mj-lt"/>
            </a:endParaRPr>
          </a:p>
          <a:p>
            <a:r>
              <a:rPr lang="cs-CZ" sz="1800" b="1" dirty="0">
                <a:solidFill>
                  <a:schemeClr val="tx1">
                    <a:lumMod val="65000"/>
                    <a:lumOff val="35000"/>
                  </a:schemeClr>
                </a:solidFill>
                <a:latin typeface="+mj-lt"/>
              </a:rPr>
              <a:t>Cílem výzkumu bylo zmapovat u dětí informovanost, postoje a ochotu vyhledat pomoc v oblasti dětského duševního zdraví.</a:t>
            </a:r>
            <a:endParaRPr lang="cs-CZ" sz="1800" dirty="0">
              <a:solidFill>
                <a:schemeClr val="tx1">
                  <a:lumMod val="65000"/>
                  <a:lumOff val="35000"/>
                </a:schemeClr>
              </a:solidFill>
              <a:latin typeface="+mj-lt"/>
            </a:endParaRPr>
          </a:p>
          <a:p>
            <a:endParaRPr lang="cs-CZ" sz="1800" dirty="0">
              <a:solidFill>
                <a:schemeClr val="tx1">
                  <a:lumMod val="65000"/>
                  <a:lumOff val="35000"/>
                </a:schemeClr>
              </a:solidFill>
              <a:latin typeface="+mj-lt"/>
            </a:endParaRPr>
          </a:p>
          <a:p>
            <a:r>
              <a:rPr lang="cs-CZ" sz="1800" b="1" dirty="0">
                <a:solidFill>
                  <a:schemeClr val="tx1">
                    <a:lumMod val="65000"/>
                    <a:lumOff val="35000"/>
                  </a:schemeClr>
                </a:solidFill>
                <a:latin typeface="+mj-lt"/>
              </a:rPr>
              <a:t>Metodologie</a:t>
            </a:r>
          </a:p>
          <a:p>
            <a:pPr marL="285750" indent="-285750">
              <a:buFont typeface="Arial" panose="020B0604020202020204" pitchFamily="34" charset="0"/>
              <a:buChar char="•"/>
            </a:pPr>
            <a:r>
              <a:rPr lang="cs-CZ" sz="1800" dirty="0">
                <a:solidFill>
                  <a:schemeClr val="tx1">
                    <a:lumMod val="65000"/>
                    <a:lumOff val="35000"/>
                  </a:schemeClr>
                </a:solidFill>
                <a:latin typeface="+mj-lt"/>
              </a:rPr>
              <a:t>Kvantitativní výzkum</a:t>
            </a:r>
          </a:p>
          <a:p>
            <a:pPr marL="285750" indent="-285750">
              <a:buFont typeface="Arial" panose="020B0604020202020204" pitchFamily="34" charset="0"/>
              <a:buChar char="•"/>
            </a:pPr>
            <a:r>
              <a:rPr lang="cs-CZ" sz="1800" dirty="0">
                <a:solidFill>
                  <a:schemeClr val="tx1">
                    <a:lumMod val="65000"/>
                    <a:lumOff val="35000"/>
                  </a:schemeClr>
                </a:solidFill>
                <a:latin typeface="+mj-lt"/>
              </a:rPr>
              <a:t>400 CAWI rozhovorů na online panelu (Český národní panel)</a:t>
            </a:r>
          </a:p>
          <a:p>
            <a:pPr marL="285750" indent="-285750">
              <a:buFont typeface="Arial" panose="020B0604020202020204" pitchFamily="34" charset="0"/>
              <a:buChar char="•"/>
            </a:pPr>
            <a:endParaRPr lang="cs-CZ" sz="1800" dirty="0">
              <a:solidFill>
                <a:schemeClr val="tx1">
                  <a:lumMod val="65000"/>
                  <a:lumOff val="35000"/>
                </a:schemeClr>
              </a:solidFill>
              <a:latin typeface="+mj-lt"/>
            </a:endParaRPr>
          </a:p>
          <a:p>
            <a:r>
              <a:rPr lang="cs-CZ" sz="1800" dirty="0">
                <a:solidFill>
                  <a:schemeClr val="tx1">
                    <a:lumMod val="65000"/>
                    <a:lumOff val="35000"/>
                  </a:schemeClr>
                </a:solidFill>
                <a:latin typeface="+mj-lt"/>
              </a:rPr>
              <a:t>Cílová skupina</a:t>
            </a:r>
          </a:p>
          <a:p>
            <a:pPr marL="285750" indent="-285750">
              <a:buFont typeface="Arial" panose="020B0604020202020204" pitchFamily="34" charset="0"/>
              <a:buChar char="•"/>
            </a:pPr>
            <a:r>
              <a:rPr lang="cs-CZ" sz="1800" dirty="0">
                <a:solidFill>
                  <a:schemeClr val="tx1">
                    <a:lumMod val="65000"/>
                    <a:lumOff val="35000"/>
                  </a:schemeClr>
                </a:solidFill>
                <a:latin typeface="+mj-lt"/>
              </a:rPr>
              <a:t>děti 12-19 let z celé ČR, s kvótami:</a:t>
            </a:r>
          </a:p>
          <a:p>
            <a:pPr marL="285750" indent="-285750">
              <a:buFont typeface="Arial" panose="020B0604020202020204" pitchFamily="34" charset="0"/>
              <a:buChar char="•"/>
            </a:pPr>
            <a:r>
              <a:rPr lang="cs-CZ" sz="1800" dirty="0">
                <a:solidFill>
                  <a:schemeClr val="tx1">
                    <a:lumMod val="65000"/>
                    <a:lumOff val="35000"/>
                  </a:schemeClr>
                </a:solidFill>
                <a:latin typeface="+mj-lt"/>
              </a:rPr>
              <a:t>ca 25% dívky ve věku 12-15 let</a:t>
            </a:r>
          </a:p>
          <a:p>
            <a:pPr marL="285750" indent="-285750">
              <a:buFont typeface="Arial" panose="020B0604020202020204" pitchFamily="34" charset="0"/>
              <a:buChar char="•"/>
            </a:pPr>
            <a:r>
              <a:rPr lang="cs-CZ" sz="1800" dirty="0">
                <a:solidFill>
                  <a:schemeClr val="tx1">
                    <a:lumMod val="65000"/>
                    <a:lumOff val="35000"/>
                  </a:schemeClr>
                </a:solidFill>
                <a:latin typeface="+mj-lt"/>
              </a:rPr>
              <a:t>ca 25% chlapci ve věku 12-15 let</a:t>
            </a:r>
          </a:p>
          <a:p>
            <a:pPr marL="285750" indent="-285750">
              <a:buFont typeface="Arial" panose="020B0604020202020204" pitchFamily="34" charset="0"/>
              <a:buChar char="•"/>
            </a:pPr>
            <a:r>
              <a:rPr lang="cs-CZ" sz="1800" dirty="0">
                <a:solidFill>
                  <a:schemeClr val="tx1">
                    <a:lumMod val="65000"/>
                    <a:lumOff val="35000"/>
                  </a:schemeClr>
                </a:solidFill>
                <a:latin typeface="+mj-lt"/>
              </a:rPr>
              <a:t>ca 25% dívky ve věku 16-19 let</a:t>
            </a:r>
          </a:p>
          <a:p>
            <a:pPr marL="285750" indent="-285750">
              <a:buFont typeface="Arial" panose="020B0604020202020204" pitchFamily="34" charset="0"/>
              <a:buChar char="•"/>
            </a:pPr>
            <a:r>
              <a:rPr lang="cs-CZ" sz="1800" dirty="0">
                <a:solidFill>
                  <a:schemeClr val="tx1">
                    <a:lumMod val="65000"/>
                    <a:lumOff val="35000"/>
                  </a:schemeClr>
                </a:solidFill>
                <a:latin typeface="+mj-lt"/>
              </a:rPr>
              <a:t>ca 25% chlapci ve věku 16-19 let</a:t>
            </a:r>
          </a:p>
          <a:p>
            <a:pPr marL="285750" indent="-285750">
              <a:buFont typeface="Arial" panose="020B0604020202020204" pitchFamily="34" charset="0"/>
              <a:buChar char="•"/>
            </a:pPr>
            <a:r>
              <a:rPr lang="cs-CZ" sz="1800" dirty="0">
                <a:solidFill>
                  <a:schemeClr val="tx1">
                    <a:lumMod val="65000"/>
                    <a:lumOff val="35000"/>
                  </a:schemeClr>
                </a:solidFill>
                <a:latin typeface="+mj-lt"/>
              </a:rPr>
              <a:t>děti pod 15 let byly rekrutovány na panelu přes své rodiče/ členy panelu</a:t>
            </a:r>
          </a:p>
          <a:p>
            <a:endParaRPr lang="cs-CZ" sz="1800" b="1" dirty="0">
              <a:solidFill>
                <a:schemeClr val="tx1">
                  <a:lumMod val="65000"/>
                  <a:lumOff val="35000"/>
                </a:schemeClr>
              </a:solidFill>
              <a:latin typeface="+mj-lt"/>
            </a:endParaRPr>
          </a:p>
          <a:p>
            <a:r>
              <a:rPr lang="cs-CZ" sz="1800" b="1" dirty="0">
                <a:solidFill>
                  <a:schemeClr val="tx1">
                    <a:lumMod val="65000"/>
                    <a:lumOff val="35000"/>
                  </a:schemeClr>
                </a:solidFill>
                <a:latin typeface="+mj-lt"/>
              </a:rPr>
              <a:t>Sběr dat </a:t>
            </a:r>
            <a:r>
              <a:rPr lang="cs-CZ" sz="1800" dirty="0">
                <a:solidFill>
                  <a:schemeClr val="tx1">
                    <a:lumMod val="65000"/>
                    <a:lumOff val="35000"/>
                  </a:schemeClr>
                </a:solidFill>
                <a:latin typeface="+mj-lt"/>
              </a:rPr>
              <a:t>– duben 2023</a:t>
            </a:r>
          </a:p>
        </p:txBody>
      </p:sp>
      <p:pic>
        <p:nvPicPr>
          <p:cNvPr id="7" name="Obrázek 3">
            <a:extLst>
              <a:ext uri="{FF2B5EF4-FFF2-40B4-BE49-F238E27FC236}">
                <a16:creationId xmlns:a16="http://schemas.microsoft.com/office/drawing/2014/main" id="{7743F0D5-105B-0A94-E272-219CEB47591B}"/>
              </a:ext>
            </a:extLst>
          </p:cNvPr>
          <p:cNvPicPr>
            <a:picLocks noChangeAspect="1"/>
          </p:cNvPicPr>
          <p:nvPr/>
        </p:nvPicPr>
        <p:blipFill rotWithShape="1">
          <a:blip r:embed="rId2"/>
          <a:srcRect l="25010" t="6509" r="22294" b="7296"/>
          <a:stretch/>
        </p:blipFill>
        <p:spPr>
          <a:xfrm rot="1489488">
            <a:off x="640779" y="1247158"/>
            <a:ext cx="375179" cy="613670"/>
          </a:xfrm>
          <a:prstGeom prst="rect">
            <a:avLst/>
          </a:prstGeom>
        </p:spPr>
      </p:pic>
      <p:pic>
        <p:nvPicPr>
          <p:cNvPr id="8" name="Obrázek 4">
            <a:extLst>
              <a:ext uri="{FF2B5EF4-FFF2-40B4-BE49-F238E27FC236}">
                <a16:creationId xmlns:a16="http://schemas.microsoft.com/office/drawing/2014/main" id="{A720EA06-F1EA-2FFC-02EB-9934B923F993}"/>
              </a:ext>
            </a:extLst>
          </p:cNvPr>
          <p:cNvPicPr>
            <a:picLocks noChangeAspect="1"/>
          </p:cNvPicPr>
          <p:nvPr/>
        </p:nvPicPr>
        <p:blipFill rotWithShape="1">
          <a:blip r:embed="rId2"/>
          <a:srcRect l="25010" t="6509" r="22294" b="7296"/>
          <a:stretch/>
        </p:blipFill>
        <p:spPr>
          <a:xfrm rot="1489488">
            <a:off x="640778" y="1823222"/>
            <a:ext cx="375179" cy="613670"/>
          </a:xfrm>
          <a:prstGeom prst="rect">
            <a:avLst/>
          </a:prstGeom>
        </p:spPr>
      </p:pic>
      <p:pic>
        <p:nvPicPr>
          <p:cNvPr id="12" name="Obrázek 4">
            <a:extLst>
              <a:ext uri="{FF2B5EF4-FFF2-40B4-BE49-F238E27FC236}">
                <a16:creationId xmlns:a16="http://schemas.microsoft.com/office/drawing/2014/main" id="{47D06916-648F-F0E0-A8F1-65F198675B0C}"/>
              </a:ext>
            </a:extLst>
          </p:cNvPr>
          <p:cNvPicPr>
            <a:picLocks noChangeAspect="1"/>
          </p:cNvPicPr>
          <p:nvPr/>
        </p:nvPicPr>
        <p:blipFill rotWithShape="1">
          <a:blip r:embed="rId2"/>
          <a:srcRect l="25010" t="6509" r="22294" b="7296"/>
          <a:stretch/>
        </p:blipFill>
        <p:spPr>
          <a:xfrm rot="1489488">
            <a:off x="637800" y="2579351"/>
            <a:ext cx="375179" cy="613670"/>
          </a:xfrm>
          <a:prstGeom prst="rect">
            <a:avLst/>
          </a:prstGeom>
        </p:spPr>
      </p:pic>
      <p:pic>
        <p:nvPicPr>
          <p:cNvPr id="3" name="Obrázok 2" descr="Obrázok, na ktorom je text&#10;&#10;Automaticky generovaný popis">
            <a:extLst>
              <a:ext uri="{FF2B5EF4-FFF2-40B4-BE49-F238E27FC236}">
                <a16:creationId xmlns:a16="http://schemas.microsoft.com/office/drawing/2014/main" id="{51EF8D27-E867-B9C1-B9BC-62F7A96F10E0}"/>
              </a:ext>
            </a:extLst>
          </p:cNvPr>
          <p:cNvPicPr>
            <a:picLocks noChangeAspect="1"/>
          </p:cNvPicPr>
          <p:nvPr/>
        </p:nvPicPr>
        <p:blipFill>
          <a:blip r:embed="rId3"/>
          <a:stretch>
            <a:fillRect/>
          </a:stretch>
        </p:blipFill>
        <p:spPr>
          <a:xfrm>
            <a:off x="7752184" y="3140968"/>
            <a:ext cx="4023360" cy="2095770"/>
          </a:xfrm>
          <a:prstGeom prst="rect">
            <a:avLst/>
          </a:prstGeom>
        </p:spPr>
      </p:pic>
      <p:pic>
        <p:nvPicPr>
          <p:cNvPr id="2" name="Obrázek 4">
            <a:extLst>
              <a:ext uri="{FF2B5EF4-FFF2-40B4-BE49-F238E27FC236}">
                <a16:creationId xmlns:a16="http://schemas.microsoft.com/office/drawing/2014/main" id="{F0CAA2CA-9839-A3FF-E4B1-EC60874C4D03}"/>
              </a:ext>
            </a:extLst>
          </p:cNvPr>
          <p:cNvPicPr>
            <a:picLocks noChangeAspect="1"/>
          </p:cNvPicPr>
          <p:nvPr/>
        </p:nvPicPr>
        <p:blipFill rotWithShape="1">
          <a:blip r:embed="rId2"/>
          <a:srcRect l="25010" t="6509" r="22294" b="7296"/>
          <a:stretch/>
        </p:blipFill>
        <p:spPr>
          <a:xfrm rot="1489488">
            <a:off x="637800" y="5777685"/>
            <a:ext cx="375179" cy="613670"/>
          </a:xfrm>
          <a:prstGeom prst="rect">
            <a:avLst/>
          </a:prstGeom>
        </p:spPr>
      </p:pic>
    </p:spTree>
    <p:extLst>
      <p:ext uri="{BB962C8B-B14F-4D97-AF65-F5344CB8AC3E}">
        <p14:creationId xmlns:p14="http://schemas.microsoft.com/office/powerpoint/2010/main" val="1441943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C3E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a:solidFill>
                  <a:prstClr val="white"/>
                </a:solidFill>
              </a:rPr>
              <a:t>Duševní zdraví obecně</a:t>
            </a:r>
            <a:endParaRPr lang="en-US" dirty="0"/>
          </a:p>
        </p:txBody>
      </p:sp>
      <p:grpSp>
        <p:nvGrpSpPr>
          <p:cNvPr id="15" name="Group 22"/>
          <p:cNvGrpSpPr/>
          <p:nvPr/>
        </p:nvGrpSpPr>
        <p:grpSpPr>
          <a:xfrm>
            <a:off x="1968500" y="5247952"/>
            <a:ext cx="8255000" cy="152400"/>
            <a:chOff x="1968500" y="5247952"/>
            <a:chExt cx="8255000" cy="152400"/>
          </a:xfrm>
        </p:grpSpPr>
        <p:cxnSp>
          <p:nvCxnSpPr>
            <p:cNvPr id="16" name="Straight Connector 23"/>
            <p:cNvCxnSpPr/>
            <p:nvPr/>
          </p:nvCxnSpPr>
          <p:spPr>
            <a:xfrm>
              <a:off x="1968500" y="5324152"/>
              <a:ext cx="8255000" cy="0"/>
            </a:xfrm>
            <a:prstGeom prst="line">
              <a:avLst/>
            </a:prstGeom>
            <a:noFill/>
            <a:ln w="9525" cap="flat" cmpd="sng" algn="ctr">
              <a:solidFill>
                <a:sysClr val="window" lastClr="FFFFFF">
                  <a:lumMod val="65000"/>
                </a:sysClr>
              </a:solidFill>
              <a:prstDash val="solid"/>
            </a:ln>
            <a:effectLst/>
          </p:spPr>
        </p:cxnSp>
        <p:grpSp>
          <p:nvGrpSpPr>
            <p:cNvPr id="17" name="Group 24"/>
            <p:cNvGrpSpPr/>
            <p:nvPr/>
          </p:nvGrpSpPr>
          <p:grpSpPr>
            <a:xfrm>
              <a:off x="5551456" y="5247952"/>
              <a:ext cx="1089089" cy="152400"/>
              <a:chOff x="5551456" y="5552752"/>
              <a:chExt cx="1089089" cy="152400"/>
            </a:xfrm>
          </p:grpSpPr>
          <p:sp>
            <p:nvSpPr>
              <p:cNvPr id="18" name="Rounded Rectangle 25"/>
              <p:cNvSpPr/>
              <p:nvPr/>
            </p:nvSpPr>
            <p:spPr>
              <a:xfrm>
                <a:off x="5551456" y="5552752"/>
                <a:ext cx="152400" cy="152400"/>
              </a:xfrm>
              <a:prstGeom prst="roundRect">
                <a:avLst/>
              </a:prstGeom>
              <a:solidFill>
                <a:schemeClr val="accent1"/>
              </a:solidFill>
              <a:ln w="25400"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9" name="Rounded Rectangle 26"/>
              <p:cNvSpPr/>
              <p:nvPr/>
            </p:nvSpPr>
            <p:spPr>
              <a:xfrm>
                <a:off x="5740993" y="5552752"/>
                <a:ext cx="152400" cy="152400"/>
              </a:xfrm>
              <a:prstGeom prst="roundRect">
                <a:avLst/>
              </a:prstGeom>
              <a:solidFill>
                <a:schemeClr val="accent2"/>
              </a:solidFill>
              <a:ln w="25400"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20" name="Rounded Rectangle 27"/>
              <p:cNvSpPr/>
              <p:nvPr/>
            </p:nvSpPr>
            <p:spPr>
              <a:xfrm>
                <a:off x="5926229" y="5552752"/>
                <a:ext cx="152400" cy="152400"/>
              </a:xfrm>
              <a:prstGeom prst="roundRect">
                <a:avLst/>
              </a:prstGeom>
              <a:solidFill>
                <a:schemeClr val="accent3"/>
              </a:solidFill>
              <a:ln w="25400"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21" name="Rounded Rectangle 28"/>
              <p:cNvSpPr/>
              <p:nvPr/>
            </p:nvSpPr>
            <p:spPr>
              <a:xfrm>
                <a:off x="6113372" y="5552752"/>
                <a:ext cx="152400" cy="152400"/>
              </a:xfrm>
              <a:prstGeom prst="roundRect">
                <a:avLst/>
              </a:prstGeom>
              <a:solidFill>
                <a:schemeClr val="accent4"/>
              </a:solidFill>
              <a:ln w="25400"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22" name="Rounded Rectangle 29"/>
              <p:cNvSpPr/>
              <p:nvPr/>
            </p:nvSpPr>
            <p:spPr>
              <a:xfrm>
                <a:off x="6302909" y="5552752"/>
                <a:ext cx="152400" cy="152400"/>
              </a:xfrm>
              <a:prstGeom prst="roundRect">
                <a:avLst/>
              </a:prstGeom>
              <a:solidFill>
                <a:schemeClr val="accent5"/>
              </a:solidFill>
              <a:ln w="25400"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32" name="Rounded Rectangle 30"/>
              <p:cNvSpPr/>
              <p:nvPr/>
            </p:nvSpPr>
            <p:spPr>
              <a:xfrm>
                <a:off x="6488145" y="5552752"/>
                <a:ext cx="152400" cy="152400"/>
              </a:xfrm>
              <a:prstGeom prst="roundRect">
                <a:avLst/>
              </a:prstGeom>
              <a:solidFill>
                <a:schemeClr val="accent6"/>
              </a:solidFill>
              <a:ln w="25400"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grpSp>
      </p:grpSp>
      <p:pic>
        <p:nvPicPr>
          <p:cNvPr id="3" name="Picture 2">
            <a:extLst>
              <a:ext uri="{FF2B5EF4-FFF2-40B4-BE49-F238E27FC236}">
                <a16:creationId xmlns:a16="http://schemas.microsoft.com/office/drawing/2014/main" id="{82C7E036-C77E-77A4-D491-5F0A64C0820F}"/>
              </a:ext>
            </a:extLst>
          </p:cNvPr>
          <p:cNvPicPr>
            <a:picLocks noChangeAspect="1"/>
          </p:cNvPicPr>
          <p:nvPr/>
        </p:nvPicPr>
        <p:blipFill>
          <a:blip r:embed="rId2"/>
          <a:stretch>
            <a:fillRect/>
          </a:stretch>
        </p:blipFill>
        <p:spPr>
          <a:xfrm>
            <a:off x="133156" y="6093296"/>
            <a:ext cx="2781688" cy="638264"/>
          </a:xfrm>
          <a:prstGeom prst="rect">
            <a:avLst/>
          </a:prstGeom>
        </p:spPr>
      </p:pic>
    </p:spTree>
    <p:extLst>
      <p:ext uri="{BB962C8B-B14F-4D97-AF65-F5344CB8AC3E}">
        <p14:creationId xmlns:p14="http://schemas.microsoft.com/office/powerpoint/2010/main" val="252530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Connector: Elbow 17">
            <a:extLst>
              <a:ext uri="{FF2B5EF4-FFF2-40B4-BE49-F238E27FC236}">
                <a16:creationId xmlns:a16="http://schemas.microsoft.com/office/drawing/2014/main" id="{D9583DEC-8376-86AD-DA41-841B39D2B5BA}"/>
              </a:ext>
            </a:extLst>
          </p:cNvPr>
          <p:cNvCxnSpPr/>
          <p:nvPr/>
        </p:nvCxnSpPr>
        <p:spPr>
          <a:xfrm rot="5400000">
            <a:off x="1820011" y="3886154"/>
            <a:ext cx="2120928" cy="766574"/>
          </a:xfrm>
          <a:prstGeom prst="bentConnector3">
            <a:avLst>
              <a:gd name="adj1" fmla="val -748"/>
            </a:avLst>
          </a:prstGeom>
          <a:ln>
            <a:solidFill>
              <a:srgbClr val="77933C"/>
            </a:solidFill>
            <a:tailEnd type="triangle"/>
          </a:ln>
        </p:spPr>
        <p:style>
          <a:lnRef idx="1">
            <a:schemeClr val="accent1"/>
          </a:lnRef>
          <a:fillRef idx="0">
            <a:schemeClr val="accent1"/>
          </a:fillRef>
          <a:effectRef idx="0">
            <a:schemeClr val="accent1"/>
          </a:effectRef>
          <a:fontRef idx="minor">
            <a:schemeClr val="tx1"/>
          </a:fontRef>
        </p:style>
      </p:cxnSp>
      <p:sp>
        <p:nvSpPr>
          <p:cNvPr id="22" name="Nadpis 1"/>
          <p:cNvSpPr txBox="1">
            <a:spLocks/>
          </p:cNvSpPr>
          <p:nvPr/>
        </p:nvSpPr>
        <p:spPr>
          <a:xfrm>
            <a:off x="407369" y="44624"/>
            <a:ext cx="11377264" cy="872331"/>
          </a:xfrm>
          <a:prstGeom prst="rect">
            <a:avLst/>
          </a:prstGeom>
        </p:spPr>
        <p:txBody>
          <a:bodyPr vert="horz" lIns="91438" tIns="45719" rIns="91438" bIns="45719" rtlCol="0" anchor="ctr">
            <a:noAutofit/>
          </a:bodyPr>
          <a:lstStyle>
            <a:lvl1pPr algn="l" defTabSz="914400" rtl="0" eaLnBrk="1" latinLnBrk="0" hangingPunct="1">
              <a:lnSpc>
                <a:spcPct val="100000"/>
              </a:lnSpc>
              <a:spcBef>
                <a:spcPct val="0"/>
              </a:spcBef>
              <a:buNone/>
              <a:defRPr sz="3000" b="1" i="0" kern="1200">
                <a:solidFill>
                  <a:srgbClr val="5C5F63"/>
                </a:solidFill>
                <a:latin typeface="Arial"/>
                <a:ea typeface="+mj-ea"/>
                <a:cs typeface="Aria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4400" b="0" i="0" u="none" strike="noStrike" kern="1200" cap="none" spc="0" normalizeH="0" baseline="0" noProof="0" dirty="0">
                <a:ln>
                  <a:noFill/>
                </a:ln>
                <a:solidFill>
                  <a:srgbClr val="5C5F63"/>
                </a:solidFill>
                <a:effectLst/>
                <a:uLnTx/>
                <a:uFillTx/>
                <a:latin typeface="Calibri Light" panose="020F0302020204030204"/>
                <a:ea typeface="+mj-ea"/>
                <a:cs typeface="Calibri Light" panose="020F0302020204030204" pitchFamily="34" charset="0"/>
              </a:rPr>
              <a:t>Vztah k tématu</a:t>
            </a:r>
          </a:p>
        </p:txBody>
      </p:sp>
      <p:sp>
        <p:nvSpPr>
          <p:cNvPr id="10" name="TextovéPole 2">
            <a:extLst>
              <a:ext uri="{FF2B5EF4-FFF2-40B4-BE49-F238E27FC236}">
                <a16:creationId xmlns:a16="http://schemas.microsoft.com/office/drawing/2014/main" id="{CCA649F5-DC91-9D30-FA03-793E42E00BB7}"/>
              </a:ext>
            </a:extLst>
          </p:cNvPr>
          <p:cNvSpPr txBox="1"/>
          <p:nvPr/>
        </p:nvSpPr>
        <p:spPr>
          <a:xfrm>
            <a:off x="2621758" y="6488668"/>
            <a:ext cx="9145016" cy="230832"/>
          </a:xfrm>
          <a:prstGeom prst="rect">
            <a:avLst/>
          </a:prstGeom>
          <a:noFill/>
        </p:spPr>
        <p:txBody>
          <a:bodyPr wrap="square" rtlCol="0">
            <a:spAutoFit/>
          </a:bodyPr>
          <a:lstStyle/>
          <a:p>
            <a:r>
              <a:rPr lang="pt-BR" sz="900" i="1" dirty="0">
                <a:solidFill>
                  <a:schemeClr val="tx1">
                    <a:lumMod val="65000"/>
                    <a:lumOff val="35000"/>
                  </a:schemeClr>
                </a:solidFill>
                <a:latin typeface="+mj-lt"/>
              </a:rPr>
              <a:t>C1. Do jaké míry je ti téma duševního zdraví blízké? Zajímáš se o něj?</a:t>
            </a:r>
          </a:p>
        </p:txBody>
      </p:sp>
      <p:sp>
        <p:nvSpPr>
          <p:cNvPr id="5" name="Content Placeholder 3">
            <a:extLst>
              <a:ext uri="{FF2B5EF4-FFF2-40B4-BE49-F238E27FC236}">
                <a16:creationId xmlns:a16="http://schemas.microsoft.com/office/drawing/2014/main" id="{9523F55B-D4D0-659C-4B5E-7FA5E24ACFF8}"/>
              </a:ext>
            </a:extLst>
          </p:cNvPr>
          <p:cNvSpPr txBox="1">
            <a:spLocks/>
          </p:cNvSpPr>
          <p:nvPr/>
        </p:nvSpPr>
        <p:spPr>
          <a:xfrm>
            <a:off x="587984" y="908720"/>
            <a:ext cx="11084799" cy="688576"/>
          </a:xfrm>
          <a:prstGeom prst="rect">
            <a:avLst/>
          </a:prstGeom>
          <a:solidFill>
            <a:sysClr val="window" lastClr="FFFFFF"/>
          </a:solidFill>
        </p:spPr>
        <p:txBody>
          <a:bodyPr anchor="ctr"/>
          <a:lstStyle>
            <a:lvl1pPr marL="180975" indent="-180975" algn="l" defTabSz="914400" rtl="0" eaLnBrk="1" latinLnBrk="0" hangingPunct="1">
              <a:spcBef>
                <a:spcPts val="600"/>
              </a:spcBef>
              <a:spcAft>
                <a:spcPts val="600"/>
              </a:spcAft>
              <a:buClr>
                <a:schemeClr val="accent1"/>
              </a:buClr>
              <a:buFont typeface="Arial" pitchFamily="34" charset="0"/>
              <a:buChar char="•"/>
              <a:defRPr sz="1800" kern="1200">
                <a:solidFill>
                  <a:schemeClr val="tx1"/>
                </a:solidFill>
                <a:latin typeface="+mn-lt"/>
                <a:ea typeface="+mn-ea"/>
                <a:cs typeface="Arial" pitchFamily="34" charset="0"/>
              </a:defRPr>
            </a:lvl1pPr>
            <a:lvl2pPr marL="447675" indent="-180975"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mn-lt"/>
                <a:ea typeface="+mn-ea"/>
                <a:cs typeface="Arial" pitchFamily="34" charset="0"/>
              </a:defRPr>
            </a:lvl2pPr>
            <a:lvl3pPr marL="714375" indent="-171450"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mn-lt"/>
                <a:ea typeface="+mn-ea"/>
                <a:cs typeface="Arial" pitchFamily="34" charset="0"/>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tx1"/>
                </a:solidFill>
                <a:latin typeface="+mn-lt"/>
                <a:ea typeface="+mn-ea"/>
                <a:cs typeface="Arial" pitchFamily="34" charset="0"/>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hangingPunct="0">
              <a:lnSpc>
                <a:spcPct val="90000"/>
              </a:lnSpc>
              <a:spcBef>
                <a:spcPct val="25000"/>
              </a:spcBef>
              <a:spcAft>
                <a:spcPct val="0"/>
              </a:spcAft>
              <a:buClr>
                <a:srgbClr val="FFFFFF">
                  <a:lumMod val="65000"/>
                </a:srgbClr>
              </a:buClr>
              <a:buSzPct val="100000"/>
              <a:buNone/>
              <a:tabLst>
                <a:tab pos="6815138" algn="r"/>
              </a:tabLst>
              <a:defRPr/>
            </a:pPr>
            <a:r>
              <a:rPr kumimoji="0" lang="cs-CZ" sz="1400" b="0" i="0" u="none" strike="noStrike" kern="1200" cap="none" spc="0" normalizeH="0" baseline="0" noProof="0" dirty="0">
                <a:ln>
                  <a:noFill/>
                </a:ln>
                <a:solidFill>
                  <a:srgbClr val="E7E6E6">
                    <a:lumMod val="50000"/>
                  </a:srgbClr>
                </a:solidFill>
                <a:effectLst/>
                <a:uLnTx/>
                <a:uFillTx/>
                <a:latin typeface="Calibri Light" panose="020F0302020204030204"/>
                <a:ea typeface="+mn-ea"/>
                <a:cs typeface="Arial" pitchFamily="34" charset="0"/>
              </a:rPr>
              <a:t>Přibližně 65% dětí se o téma duševního zdraví alespoň trochu zajímá. </a:t>
            </a:r>
            <a:r>
              <a:rPr lang="cs-CZ" sz="1400" dirty="0">
                <a:solidFill>
                  <a:srgbClr val="E7E6E6">
                    <a:lumMod val="50000"/>
                  </a:srgbClr>
                </a:solidFill>
                <a:latin typeface="Calibri Light" panose="020F0302020204030204"/>
              </a:rPr>
              <a:t>Tématem se více zabývají dívky než chlapci a jeho význam roste s věkem a problémy, které přináší dospívání.</a:t>
            </a:r>
          </a:p>
        </p:txBody>
      </p:sp>
      <p:graphicFrame>
        <p:nvGraphicFramePr>
          <p:cNvPr id="11" name="Graf 24">
            <a:extLst>
              <a:ext uri="{FF2B5EF4-FFF2-40B4-BE49-F238E27FC236}">
                <a16:creationId xmlns:a16="http://schemas.microsoft.com/office/drawing/2014/main" id="{06A17A3E-E695-A62F-9CB4-1FE1B4318B0E}"/>
              </a:ext>
            </a:extLst>
          </p:cNvPr>
          <p:cNvGraphicFramePr/>
          <p:nvPr>
            <p:extLst>
              <p:ext uri="{D42A27DB-BD31-4B8C-83A1-F6EECF244321}">
                <p14:modId xmlns:p14="http://schemas.microsoft.com/office/powerpoint/2010/main" val="3416719787"/>
              </p:ext>
            </p:extLst>
          </p:nvPr>
        </p:nvGraphicFramePr>
        <p:xfrm>
          <a:off x="2135560" y="2016132"/>
          <a:ext cx="3096344" cy="328613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27">
            <a:extLst>
              <a:ext uri="{FF2B5EF4-FFF2-40B4-BE49-F238E27FC236}">
                <a16:creationId xmlns:a16="http://schemas.microsoft.com/office/drawing/2014/main" id="{2CB728E4-5C10-4AFB-0DD5-D4C1A33CEBED}"/>
              </a:ext>
            </a:extLst>
          </p:cNvPr>
          <p:cNvSpPr txBox="1"/>
          <p:nvPr/>
        </p:nvSpPr>
        <p:spPr bwMode="gray">
          <a:xfrm>
            <a:off x="3277032" y="2919686"/>
            <a:ext cx="720081" cy="584775"/>
          </a:xfrm>
          <a:prstGeom prst="rect">
            <a:avLst/>
          </a:prstGeom>
          <a:noFill/>
          <a:ln w="9525">
            <a:noFill/>
            <a:miter lim="800000"/>
            <a:headEnd/>
            <a:tailEnd/>
          </a:ln>
        </p:spPr>
        <p:txBody>
          <a:bodyPr wrap="square" lIns="0" tIns="0" rIns="0" bIns="0" rtlCol="0" anchor="b">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a:ln>
                  <a:noFill/>
                </a:ln>
                <a:solidFill>
                  <a:srgbClr val="9BBB59"/>
                </a:solidFill>
                <a:effectLst/>
                <a:uLnTx/>
                <a:uFillTx/>
                <a:latin typeface="Calibri Light"/>
                <a:ea typeface="+mn-ea"/>
                <a:cs typeface="+mn-cs"/>
              </a:rPr>
              <a:t>65</a:t>
            </a:r>
            <a:r>
              <a:rPr kumimoji="0" lang="en-US" sz="2400" b="0" i="0" u="none" strike="noStrike" kern="1200" cap="none" spc="0" normalizeH="0" baseline="0" noProof="0" dirty="0">
                <a:ln>
                  <a:noFill/>
                </a:ln>
                <a:solidFill>
                  <a:srgbClr val="9BBB59"/>
                </a:solidFill>
                <a:effectLst/>
                <a:uLnTx/>
                <a:uFillTx/>
                <a:latin typeface="Calibri Light"/>
                <a:ea typeface="+mn-ea"/>
                <a:cs typeface="+mn-cs"/>
              </a:rPr>
              <a:t>%</a:t>
            </a:r>
            <a:br>
              <a:rPr kumimoji="0" lang="en-US" sz="2400" b="0" i="0" u="none" strike="noStrike" kern="1200" cap="none" spc="0" normalizeH="0" baseline="0" noProof="0" dirty="0">
                <a:ln>
                  <a:noFill/>
                </a:ln>
                <a:solidFill>
                  <a:srgbClr val="9BBB59"/>
                </a:solidFill>
                <a:effectLst/>
                <a:uLnTx/>
                <a:uFillTx/>
                <a:latin typeface="Calibri Light"/>
                <a:ea typeface="+mn-ea"/>
                <a:cs typeface="+mn-cs"/>
              </a:rPr>
            </a:br>
            <a:r>
              <a:rPr kumimoji="0" lang="cs-CZ" sz="1400" b="0" i="0" u="none" strike="noStrike" kern="1200" cap="none" spc="0" normalizeH="0" baseline="0" noProof="0" dirty="0">
                <a:ln>
                  <a:noFill/>
                </a:ln>
                <a:solidFill>
                  <a:srgbClr val="9BBB59"/>
                </a:solidFill>
                <a:effectLst/>
                <a:uLnTx/>
                <a:uFillTx/>
                <a:latin typeface="Calibri Light"/>
                <a:ea typeface="+mn-ea"/>
                <a:cs typeface="+mn-cs"/>
              </a:rPr>
              <a:t>Zajímá se</a:t>
            </a:r>
            <a:endParaRPr kumimoji="0" lang="en-US" sz="1400" b="0" i="0" u="none" strike="noStrike" kern="1200" cap="none" spc="0" normalizeH="0" baseline="0" noProof="0" dirty="0">
              <a:ln>
                <a:noFill/>
              </a:ln>
              <a:solidFill>
                <a:srgbClr val="9BBB59"/>
              </a:solidFill>
              <a:effectLst/>
              <a:uLnTx/>
              <a:uFillTx/>
              <a:latin typeface="Calibri Light"/>
              <a:ea typeface="+mn-ea"/>
              <a:cs typeface="+mn-cs"/>
            </a:endParaRPr>
          </a:p>
        </p:txBody>
      </p:sp>
      <p:sp>
        <p:nvSpPr>
          <p:cNvPr id="13" name="Obdélník 10">
            <a:extLst>
              <a:ext uri="{FF2B5EF4-FFF2-40B4-BE49-F238E27FC236}">
                <a16:creationId xmlns:a16="http://schemas.microsoft.com/office/drawing/2014/main" id="{C02AF1A7-8FAE-3A3B-6DF4-5AB889082170}"/>
              </a:ext>
            </a:extLst>
          </p:cNvPr>
          <p:cNvSpPr/>
          <p:nvPr/>
        </p:nvSpPr>
        <p:spPr>
          <a:xfrm>
            <a:off x="1487488" y="1700460"/>
            <a:ext cx="4284476" cy="340519"/>
          </a:xfrm>
          <a:prstGeom prst="roundRect">
            <a:avLst/>
          </a:prstGeom>
          <a:solidFill>
            <a:srgbClr val="6C488E"/>
          </a:solidFill>
          <a:ln w="12700" cap="flat" cmpd="sng" algn="ctr">
            <a:noFill/>
            <a:prstDash val="solid"/>
            <a:miter lim="800000"/>
          </a:ln>
          <a:effectLst>
            <a:outerShdw blurRad="50800" dist="38100" dir="2700000" algn="tl" rotWithShape="0">
              <a:prstClr val="black">
                <a:alpha val="40000"/>
              </a:prstClr>
            </a:outerShdw>
          </a:effectLst>
        </p:spPr>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0" cap="none" spc="0" normalizeH="0" baseline="0">
                <a:ln>
                  <a:noFill/>
                </a:ln>
                <a:solidFill>
                  <a:prstClr val="white"/>
                </a:solidFill>
                <a:effectLst/>
                <a:uLnTx/>
                <a:uFillTx/>
                <a:latin typeface="Calibri Light" panose="020F0302020204030204" pitchFamily="34" charset="0"/>
                <a:ea typeface="+mn-ea"/>
                <a:cs typeface="Calibri Light" panose="020F0302020204030204" pitchFamily="34" charset="0"/>
              </a:rPr>
              <a:t>Do jaké míry je ti téma duševního zdraví blízké? </a:t>
            </a:r>
          </a:p>
        </p:txBody>
      </p:sp>
      <p:graphicFrame>
        <p:nvGraphicFramePr>
          <p:cNvPr id="15" name="Tabulka 1">
            <a:extLst>
              <a:ext uri="{FF2B5EF4-FFF2-40B4-BE49-F238E27FC236}">
                <a16:creationId xmlns:a16="http://schemas.microsoft.com/office/drawing/2014/main" id="{C7D617A1-0C28-160E-0C8A-B7F9B050FE37}"/>
              </a:ext>
            </a:extLst>
          </p:cNvPr>
          <p:cNvGraphicFramePr>
            <a:graphicFrameLocks noGrp="1"/>
          </p:cNvGraphicFramePr>
          <p:nvPr>
            <p:extLst>
              <p:ext uri="{D42A27DB-BD31-4B8C-83A1-F6EECF244321}">
                <p14:modId xmlns:p14="http://schemas.microsoft.com/office/powerpoint/2010/main" val="2350254632"/>
              </p:ext>
            </p:extLst>
          </p:nvPr>
        </p:nvGraphicFramePr>
        <p:xfrm>
          <a:off x="2374536" y="5333001"/>
          <a:ext cx="3096344" cy="611505"/>
        </p:xfrm>
        <a:graphic>
          <a:graphicData uri="http://schemas.openxmlformats.org/drawingml/2006/table">
            <a:tbl>
              <a:tblPr/>
              <a:tblGrid>
                <a:gridCol w="774086">
                  <a:extLst>
                    <a:ext uri="{9D8B030D-6E8A-4147-A177-3AD203B41FA5}">
                      <a16:colId xmlns:a16="http://schemas.microsoft.com/office/drawing/2014/main" val="2894756490"/>
                    </a:ext>
                  </a:extLst>
                </a:gridCol>
                <a:gridCol w="774086">
                  <a:extLst>
                    <a:ext uri="{9D8B030D-6E8A-4147-A177-3AD203B41FA5}">
                      <a16:colId xmlns:a16="http://schemas.microsoft.com/office/drawing/2014/main" val="1700964301"/>
                    </a:ext>
                  </a:extLst>
                </a:gridCol>
                <a:gridCol w="774086">
                  <a:extLst>
                    <a:ext uri="{9D8B030D-6E8A-4147-A177-3AD203B41FA5}">
                      <a16:colId xmlns:a16="http://schemas.microsoft.com/office/drawing/2014/main" val="1117114120"/>
                    </a:ext>
                  </a:extLst>
                </a:gridCol>
                <a:gridCol w="774086">
                  <a:extLst>
                    <a:ext uri="{9D8B030D-6E8A-4147-A177-3AD203B41FA5}">
                      <a16:colId xmlns:a16="http://schemas.microsoft.com/office/drawing/2014/main" val="3332249987"/>
                    </a:ext>
                  </a:extLst>
                </a:gridCol>
              </a:tblGrid>
              <a:tr h="358140">
                <a:tc>
                  <a:txBody>
                    <a:bodyPr/>
                    <a:lstStyle/>
                    <a:p>
                      <a:pPr algn="ctr" fontAlgn="b"/>
                      <a:r>
                        <a:rPr lang="cs-CZ" sz="1100" b="0" i="0" u="none" strike="noStrike" dirty="0">
                          <a:effectLst/>
                          <a:latin typeface="+mj-lt"/>
                        </a:rPr>
                        <a:t>Chlapec</a:t>
                      </a:r>
                      <a:endParaRPr lang="pt-BR" sz="1100" b="0" i="0" u="none" strike="noStrike" dirty="0">
                        <a:effectLst/>
                        <a:latin typeface="+mj-lt"/>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cs-CZ" sz="1100" b="0" i="0" u="none" strike="noStrike" dirty="0">
                          <a:effectLst/>
                          <a:latin typeface="+mj-lt"/>
                        </a:rPr>
                        <a:t>Dívka</a:t>
                      </a:r>
                      <a:endParaRPr lang="it-IT" sz="1100" b="0" i="0" u="none" strike="noStrike" dirty="0">
                        <a:effectLst/>
                        <a:latin typeface="+mj-lt"/>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cs-CZ" sz="1100" b="0" i="0" u="none" strike="noStrike" dirty="0">
                          <a:effectLst/>
                          <a:latin typeface="+mj-lt"/>
                        </a:rPr>
                        <a:t>12 – 15 let</a:t>
                      </a:r>
                      <a:endParaRPr lang="en-US" sz="1100" b="0" i="0" u="none" strike="noStrike" dirty="0">
                        <a:effectLst/>
                        <a:latin typeface="+mj-lt"/>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cs-CZ" sz="1100" b="0" i="0" u="none" strike="noStrike" dirty="0">
                          <a:effectLst/>
                          <a:latin typeface="+mj-lt"/>
                        </a:rPr>
                        <a:t>16 – 19 let</a:t>
                      </a:r>
                      <a:endParaRPr lang="en-US" sz="1100" b="0" i="0" u="none" strike="noStrike" dirty="0">
                        <a:effectLst/>
                        <a:latin typeface="+mj-lt"/>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766418058"/>
                  </a:ext>
                </a:extLst>
              </a:tr>
              <a:tr h="165077">
                <a:tc>
                  <a:txBody>
                    <a:bodyPr/>
                    <a:lstStyle/>
                    <a:p>
                      <a:pPr algn="ctr" fontAlgn="b"/>
                      <a:r>
                        <a:rPr lang="cs-CZ" sz="1600" b="1" i="0" u="none" strike="noStrike" dirty="0">
                          <a:solidFill>
                            <a:schemeClr val="tx1">
                              <a:lumMod val="65000"/>
                              <a:lumOff val="35000"/>
                            </a:schemeClr>
                          </a:solidFill>
                          <a:effectLst/>
                          <a:latin typeface="Calibri Light" panose="020F0302020204030204" pitchFamily="34" charset="0"/>
                        </a:rPr>
                        <a:t>56</a:t>
                      </a:r>
                    </a:p>
                  </a:txBody>
                  <a:tcPr marL="9525" marR="9525" marT="9525" marB="0" anchor="b">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600" b="1" i="0" u="none" strike="noStrike" dirty="0">
                          <a:solidFill>
                            <a:schemeClr val="tx1">
                              <a:lumMod val="65000"/>
                              <a:lumOff val="35000"/>
                            </a:schemeClr>
                          </a:solidFill>
                          <a:effectLst/>
                          <a:latin typeface="Calibri Light" panose="020F0302020204030204" pitchFamily="34" charset="0"/>
                        </a:rPr>
                        <a:t>74</a:t>
                      </a:r>
                    </a:p>
                  </a:txBody>
                  <a:tcPr marL="9525" marR="9525" marT="9525" marB="0" anchor="b">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tc>
                  <a:txBody>
                    <a:bodyPr/>
                    <a:lstStyle/>
                    <a:p>
                      <a:pPr algn="ctr" fontAlgn="b"/>
                      <a:r>
                        <a:rPr lang="cs-CZ" sz="1600" b="1" i="0" u="none" strike="noStrike">
                          <a:solidFill>
                            <a:schemeClr val="tx1">
                              <a:lumMod val="65000"/>
                              <a:lumOff val="35000"/>
                            </a:schemeClr>
                          </a:solidFill>
                          <a:effectLst/>
                          <a:latin typeface="Calibri Light" panose="020F0302020204030204" pitchFamily="34" charset="0"/>
                        </a:rPr>
                        <a:t>50</a:t>
                      </a:r>
                    </a:p>
                  </a:txBody>
                  <a:tcPr marL="9525" marR="9525" marT="9525" marB="0" anchor="b">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FFC7CE"/>
                    </a:solidFill>
                  </a:tcPr>
                </a:tc>
                <a:tc>
                  <a:txBody>
                    <a:bodyPr/>
                    <a:lstStyle/>
                    <a:p>
                      <a:pPr algn="ctr" fontAlgn="b"/>
                      <a:r>
                        <a:rPr lang="cs-CZ" sz="1600" b="1" i="0" u="none" strike="noStrike" dirty="0">
                          <a:solidFill>
                            <a:schemeClr val="tx1">
                              <a:lumMod val="65000"/>
                              <a:lumOff val="35000"/>
                            </a:schemeClr>
                          </a:solidFill>
                          <a:effectLst/>
                          <a:latin typeface="Calibri Light" panose="020F0302020204030204" pitchFamily="34" charset="0"/>
                        </a:rPr>
                        <a:t>81</a:t>
                      </a:r>
                    </a:p>
                  </a:txBody>
                  <a:tcPr marL="9525" marR="9525" marT="9525" marB="0" anchor="b">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007082603"/>
                  </a:ext>
                </a:extLst>
              </a:tr>
            </a:tbl>
          </a:graphicData>
        </a:graphic>
      </p:graphicFrame>
      <p:sp>
        <p:nvSpPr>
          <p:cNvPr id="19" name="TextBox 18">
            <a:extLst>
              <a:ext uri="{FF2B5EF4-FFF2-40B4-BE49-F238E27FC236}">
                <a16:creationId xmlns:a16="http://schemas.microsoft.com/office/drawing/2014/main" id="{568D4B49-3E98-2CE8-91A5-6C0DA20E5160}"/>
              </a:ext>
            </a:extLst>
          </p:cNvPr>
          <p:cNvSpPr txBox="1"/>
          <p:nvPr/>
        </p:nvSpPr>
        <p:spPr>
          <a:xfrm>
            <a:off x="10573152" y="6130503"/>
            <a:ext cx="1420848" cy="246221"/>
          </a:xfrm>
          <a:prstGeom prst="rect">
            <a:avLst/>
          </a:prstGeom>
          <a:noFill/>
        </p:spPr>
        <p:txBody>
          <a:bodyPr wrap="square" rtlCol="0" anchor="ctr">
            <a:spAutoFit/>
          </a:bodyPr>
          <a:lstStyle/>
          <a:p>
            <a:pPr algn="ctr"/>
            <a:r>
              <a:rPr lang="cs-CZ" sz="1000" i="1" dirty="0">
                <a:solidFill>
                  <a:schemeClr val="bg1">
                    <a:lumMod val="50000"/>
                  </a:schemeClr>
                </a:solidFill>
                <a:latin typeface="+mj-lt"/>
              </a:rPr>
              <a:t>(</a:t>
            </a:r>
            <a:r>
              <a:rPr lang="en-US" sz="1000" i="1" dirty="0">
                <a:solidFill>
                  <a:schemeClr val="bg1">
                    <a:lumMod val="50000"/>
                  </a:schemeClr>
                </a:solidFill>
                <a:latin typeface="+mj-lt"/>
              </a:rPr>
              <a:t>% </a:t>
            </a:r>
            <a:r>
              <a:rPr lang="cs-CZ" sz="1000" i="1" dirty="0">
                <a:solidFill>
                  <a:schemeClr val="bg1">
                    <a:lumMod val="50000"/>
                  </a:schemeClr>
                </a:solidFill>
                <a:latin typeface="+mj-lt"/>
              </a:rPr>
              <a:t>všech respondentů )</a:t>
            </a:r>
            <a:endParaRPr lang="en-US" sz="1000" i="1" dirty="0">
              <a:solidFill>
                <a:schemeClr val="bg1">
                  <a:lumMod val="50000"/>
                </a:schemeClr>
              </a:solidFill>
              <a:latin typeface="+mj-lt"/>
            </a:endParaRPr>
          </a:p>
        </p:txBody>
      </p:sp>
      <p:pic>
        <p:nvPicPr>
          <p:cNvPr id="1030" name="Picture 6" descr="Lidé, Dav, Skupina, Rozmanitost, Člověk">
            <a:extLst>
              <a:ext uri="{FF2B5EF4-FFF2-40B4-BE49-F238E27FC236}">
                <a16:creationId xmlns:a16="http://schemas.microsoft.com/office/drawing/2014/main" id="{FE2850EE-F2CF-0783-23E5-33F941580F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0056" y="2430992"/>
            <a:ext cx="4569159" cy="199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84395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ulka 1">
            <a:extLst>
              <a:ext uri="{FF2B5EF4-FFF2-40B4-BE49-F238E27FC236}">
                <a16:creationId xmlns:a16="http://schemas.microsoft.com/office/drawing/2014/main" id="{2FD9F4CF-4FE9-8EDA-1728-0BC992F15EEC}"/>
              </a:ext>
            </a:extLst>
          </p:cNvPr>
          <p:cNvGraphicFramePr>
            <a:graphicFrameLocks noGrp="1"/>
          </p:cNvGraphicFramePr>
          <p:nvPr>
            <p:extLst>
              <p:ext uri="{D42A27DB-BD31-4B8C-83A1-F6EECF244321}">
                <p14:modId xmlns:p14="http://schemas.microsoft.com/office/powerpoint/2010/main" val="852814578"/>
              </p:ext>
            </p:extLst>
          </p:nvPr>
        </p:nvGraphicFramePr>
        <p:xfrm>
          <a:off x="407368" y="2019852"/>
          <a:ext cx="10734375" cy="4341233"/>
        </p:xfrm>
        <a:graphic>
          <a:graphicData uri="http://schemas.openxmlformats.org/drawingml/2006/table">
            <a:tbl>
              <a:tblPr/>
              <a:tblGrid>
                <a:gridCol w="8142375">
                  <a:extLst>
                    <a:ext uri="{9D8B030D-6E8A-4147-A177-3AD203B41FA5}">
                      <a16:colId xmlns:a16="http://schemas.microsoft.com/office/drawing/2014/main" val="1986763786"/>
                    </a:ext>
                  </a:extLst>
                </a:gridCol>
                <a:gridCol w="648000">
                  <a:extLst>
                    <a:ext uri="{9D8B030D-6E8A-4147-A177-3AD203B41FA5}">
                      <a16:colId xmlns:a16="http://schemas.microsoft.com/office/drawing/2014/main" val="2894756490"/>
                    </a:ext>
                  </a:extLst>
                </a:gridCol>
                <a:gridCol w="648000">
                  <a:extLst>
                    <a:ext uri="{9D8B030D-6E8A-4147-A177-3AD203B41FA5}">
                      <a16:colId xmlns:a16="http://schemas.microsoft.com/office/drawing/2014/main" val="1700964301"/>
                    </a:ext>
                  </a:extLst>
                </a:gridCol>
                <a:gridCol w="648000">
                  <a:extLst>
                    <a:ext uri="{9D8B030D-6E8A-4147-A177-3AD203B41FA5}">
                      <a16:colId xmlns:a16="http://schemas.microsoft.com/office/drawing/2014/main" val="1117114120"/>
                    </a:ext>
                  </a:extLst>
                </a:gridCol>
                <a:gridCol w="648000">
                  <a:extLst>
                    <a:ext uri="{9D8B030D-6E8A-4147-A177-3AD203B41FA5}">
                      <a16:colId xmlns:a16="http://schemas.microsoft.com/office/drawing/2014/main" val="2461125772"/>
                    </a:ext>
                  </a:extLst>
                </a:gridCol>
              </a:tblGrid>
              <a:tr h="333941">
                <a:tc>
                  <a:txBody>
                    <a:bodyPr/>
                    <a:lstStyle/>
                    <a:p>
                      <a:pPr algn="ctr" fontAlgn="b"/>
                      <a:endParaRPr kumimoji="0" lang="en-US" sz="1100" b="0" i="0" u="none" strike="noStrike" kern="1200" cap="none" spc="0" normalizeH="0" baseline="0" noProof="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100" b="0" i="0" u="none" strike="noStrike" dirty="0">
                          <a:effectLst/>
                          <a:latin typeface="+mj-lt"/>
                        </a:rPr>
                        <a:t>chlapec</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cs-CZ" sz="1100" b="0" i="0" u="none" strike="noStrike" dirty="0">
                          <a:effectLst/>
                          <a:latin typeface="+mj-lt"/>
                        </a:rPr>
                        <a:t>dívka</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cs-CZ" sz="1100" b="0" i="0" u="none" strike="noStrike" dirty="0">
                          <a:effectLst/>
                          <a:latin typeface="+mj-lt"/>
                        </a:rPr>
                        <a:t>12 - 15 let</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cs-CZ" sz="1100" b="0" i="0" u="none" strike="noStrike" dirty="0">
                          <a:effectLst/>
                          <a:latin typeface="+mj-lt"/>
                        </a:rPr>
                        <a:t>16 - 19 let</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766418058"/>
                  </a:ext>
                </a:extLst>
              </a:tr>
              <a:tr h="333941">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82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92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85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89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4007082603"/>
                  </a:ext>
                </a:extLst>
              </a:tr>
              <a:tr h="333941">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92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85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86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461081729"/>
                  </a:ext>
                </a:extLst>
              </a:tr>
              <a:tr h="333941">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88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84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83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222078642"/>
                  </a:ext>
                </a:extLst>
              </a:tr>
              <a:tr h="333941">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80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84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86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987560467"/>
                  </a:ext>
                </a:extLst>
              </a:tr>
              <a:tr h="333941">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86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81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80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315437707"/>
                  </a:ext>
                </a:extLst>
              </a:tr>
              <a:tr h="333941">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89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83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80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3325712784"/>
                  </a:ext>
                </a:extLst>
              </a:tr>
              <a:tr h="333941">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82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82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215042313"/>
                  </a:ext>
                </a:extLst>
              </a:tr>
              <a:tr h="333941">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80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81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640212683"/>
                  </a:ext>
                </a:extLst>
              </a:tr>
              <a:tr h="333941">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78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80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082074615"/>
                  </a:ext>
                </a:extLst>
              </a:tr>
              <a:tr h="333941">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80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79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360214169"/>
                  </a:ext>
                </a:extLst>
              </a:tr>
              <a:tr h="333941">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83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3536283042"/>
                  </a:ext>
                </a:extLst>
              </a:tr>
              <a:tr h="333941">
                <a:tc>
                  <a:txBody>
                    <a:bodyPr/>
                    <a:lstStyle/>
                    <a:p>
                      <a:pPr algn="ctr" fontAlgn="b"/>
                      <a:endParaRPr kumimoji="0" lang="cs-CZ" sz="1000" b="0" i="0" u="none" strike="noStrike" kern="1200" cap="none" spc="0" normalizeH="0" baseline="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3592075948"/>
                  </a:ext>
                </a:extLst>
              </a:tr>
            </a:tbl>
          </a:graphicData>
        </a:graphic>
      </p:graphicFrame>
      <p:graphicFrame>
        <p:nvGraphicFramePr>
          <p:cNvPr id="6" name="Chart 5">
            <a:extLst>
              <a:ext uri="{FF2B5EF4-FFF2-40B4-BE49-F238E27FC236}">
                <a16:creationId xmlns:a16="http://schemas.microsoft.com/office/drawing/2014/main" id="{502982A0-4EAD-C6FB-91B8-41B33070199C}"/>
              </a:ext>
            </a:extLst>
          </p:cNvPr>
          <p:cNvGraphicFramePr/>
          <p:nvPr>
            <p:extLst>
              <p:ext uri="{D42A27DB-BD31-4B8C-83A1-F6EECF244321}">
                <p14:modId xmlns:p14="http://schemas.microsoft.com/office/powerpoint/2010/main" val="223007281"/>
              </p:ext>
            </p:extLst>
          </p:nvPr>
        </p:nvGraphicFramePr>
        <p:xfrm>
          <a:off x="-456728" y="2081754"/>
          <a:ext cx="9480375"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22" name="Nadpis 1"/>
          <p:cNvSpPr txBox="1">
            <a:spLocks/>
          </p:cNvSpPr>
          <p:nvPr/>
        </p:nvSpPr>
        <p:spPr>
          <a:xfrm>
            <a:off x="407369" y="44624"/>
            <a:ext cx="11377264" cy="872331"/>
          </a:xfrm>
          <a:prstGeom prst="rect">
            <a:avLst/>
          </a:prstGeom>
        </p:spPr>
        <p:txBody>
          <a:bodyPr vert="horz" lIns="91438" tIns="45719" rIns="91438" bIns="45719" rtlCol="0" anchor="ctr">
            <a:noAutofit/>
          </a:bodyPr>
          <a:lstStyle>
            <a:lvl1pPr algn="l" defTabSz="914400" rtl="0" eaLnBrk="1" latinLnBrk="0" hangingPunct="1">
              <a:lnSpc>
                <a:spcPct val="100000"/>
              </a:lnSpc>
              <a:spcBef>
                <a:spcPct val="0"/>
              </a:spcBef>
              <a:buNone/>
              <a:defRPr sz="3000" b="1" i="0" kern="1200">
                <a:solidFill>
                  <a:srgbClr val="5C5F63"/>
                </a:solidFill>
                <a:latin typeface="Arial"/>
                <a:ea typeface="+mj-ea"/>
                <a:cs typeface="Aria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4400" b="0" i="0" u="none" strike="noStrike" kern="1200" cap="none" spc="0" normalizeH="0" baseline="0" noProof="0" dirty="0">
                <a:ln>
                  <a:noFill/>
                </a:ln>
                <a:solidFill>
                  <a:srgbClr val="5C5F63"/>
                </a:solidFill>
                <a:effectLst/>
                <a:uLnTx/>
                <a:uFillTx/>
                <a:latin typeface="Calibri Light" panose="020F0302020204030204"/>
                <a:ea typeface="+mj-ea"/>
                <a:cs typeface="Calibri Light" panose="020F0302020204030204" pitchFamily="34" charset="0"/>
              </a:rPr>
              <a:t>Aspekty důležité pro život dítěte</a:t>
            </a:r>
          </a:p>
        </p:txBody>
      </p:sp>
      <p:sp>
        <p:nvSpPr>
          <p:cNvPr id="10" name="TextovéPole 2">
            <a:extLst>
              <a:ext uri="{FF2B5EF4-FFF2-40B4-BE49-F238E27FC236}">
                <a16:creationId xmlns:a16="http://schemas.microsoft.com/office/drawing/2014/main" id="{CCA649F5-DC91-9D30-FA03-793E42E00BB7}"/>
              </a:ext>
            </a:extLst>
          </p:cNvPr>
          <p:cNvSpPr txBox="1"/>
          <p:nvPr/>
        </p:nvSpPr>
        <p:spPr>
          <a:xfrm>
            <a:off x="2621758" y="6488668"/>
            <a:ext cx="9145016" cy="230832"/>
          </a:xfrm>
          <a:prstGeom prst="rect">
            <a:avLst/>
          </a:prstGeom>
          <a:noFill/>
        </p:spPr>
        <p:txBody>
          <a:bodyPr wrap="square" rtlCol="0">
            <a:spAutoFit/>
          </a:bodyPr>
          <a:lstStyle/>
          <a:p>
            <a:r>
              <a:rPr lang="pt-BR" sz="900" i="1" dirty="0">
                <a:solidFill>
                  <a:schemeClr val="tx1">
                    <a:lumMod val="65000"/>
                    <a:lumOff val="35000"/>
                  </a:schemeClr>
                </a:solidFill>
                <a:latin typeface="+mj-lt"/>
              </a:rPr>
              <a:t>C2. Jak jsou pro tebe důležité následující věci?</a:t>
            </a:r>
          </a:p>
        </p:txBody>
      </p:sp>
      <p:sp>
        <p:nvSpPr>
          <p:cNvPr id="5" name="Content Placeholder 3">
            <a:extLst>
              <a:ext uri="{FF2B5EF4-FFF2-40B4-BE49-F238E27FC236}">
                <a16:creationId xmlns:a16="http://schemas.microsoft.com/office/drawing/2014/main" id="{0DBE1901-8970-132E-12D9-F35FEA4E5504}"/>
              </a:ext>
            </a:extLst>
          </p:cNvPr>
          <p:cNvSpPr txBox="1">
            <a:spLocks/>
          </p:cNvSpPr>
          <p:nvPr/>
        </p:nvSpPr>
        <p:spPr>
          <a:xfrm>
            <a:off x="587984" y="980728"/>
            <a:ext cx="11084799" cy="688576"/>
          </a:xfrm>
          <a:prstGeom prst="rect">
            <a:avLst/>
          </a:prstGeom>
          <a:solidFill>
            <a:sysClr val="window" lastClr="FFFFFF"/>
          </a:solidFill>
        </p:spPr>
        <p:txBody>
          <a:bodyPr anchor="ctr"/>
          <a:lstStyle>
            <a:lvl1pPr marL="180975" indent="-180975" algn="l" defTabSz="914400" rtl="0" eaLnBrk="1" latinLnBrk="0" hangingPunct="1">
              <a:spcBef>
                <a:spcPts val="600"/>
              </a:spcBef>
              <a:spcAft>
                <a:spcPts val="600"/>
              </a:spcAft>
              <a:buClr>
                <a:schemeClr val="accent1"/>
              </a:buClr>
              <a:buFont typeface="Arial" pitchFamily="34" charset="0"/>
              <a:buChar char="•"/>
              <a:defRPr sz="1800" kern="1200">
                <a:solidFill>
                  <a:schemeClr val="tx1"/>
                </a:solidFill>
                <a:latin typeface="+mn-lt"/>
                <a:ea typeface="+mn-ea"/>
                <a:cs typeface="Arial" pitchFamily="34" charset="0"/>
              </a:defRPr>
            </a:lvl1pPr>
            <a:lvl2pPr marL="447675" indent="-180975"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mn-lt"/>
                <a:ea typeface="+mn-ea"/>
                <a:cs typeface="Arial" pitchFamily="34" charset="0"/>
              </a:defRPr>
            </a:lvl2pPr>
            <a:lvl3pPr marL="714375" indent="-171450"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mn-lt"/>
                <a:ea typeface="+mn-ea"/>
                <a:cs typeface="Arial" pitchFamily="34" charset="0"/>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tx1"/>
                </a:solidFill>
                <a:latin typeface="+mn-lt"/>
                <a:ea typeface="+mn-ea"/>
                <a:cs typeface="Arial" pitchFamily="34" charset="0"/>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hangingPunct="0">
              <a:lnSpc>
                <a:spcPct val="90000"/>
              </a:lnSpc>
              <a:spcBef>
                <a:spcPct val="25000"/>
              </a:spcBef>
              <a:spcAft>
                <a:spcPct val="0"/>
              </a:spcAft>
              <a:buClr>
                <a:srgbClr val="FFFFFF">
                  <a:lumMod val="65000"/>
                </a:srgbClr>
              </a:buClr>
              <a:buSzPct val="100000"/>
              <a:buNone/>
              <a:tabLst>
                <a:tab pos="6815138" algn="r"/>
              </a:tabLst>
              <a:defRPr/>
            </a:pPr>
            <a:r>
              <a:rPr kumimoji="0" lang="cs-CZ" sz="1400" b="0" i="0" u="none" strike="noStrike" kern="1200" cap="none" spc="0" normalizeH="0" baseline="0" noProof="0" dirty="0">
                <a:ln>
                  <a:noFill/>
                </a:ln>
                <a:solidFill>
                  <a:srgbClr val="E7E6E6">
                    <a:lumMod val="50000"/>
                  </a:srgbClr>
                </a:solidFill>
                <a:effectLst/>
                <a:uLnTx/>
                <a:uFillTx/>
                <a:latin typeface="Calibri Light" panose="020F0302020204030204"/>
                <a:ea typeface="+mn-ea"/>
                <a:cs typeface="Arial" pitchFamily="34" charset="0"/>
              </a:rPr>
              <a:t>Duševní pohoda a spokojenost dítěte je jedna z nejdůležitějších věcí v jeho životě! </a:t>
            </a:r>
            <a:r>
              <a:rPr lang="cs-CZ" sz="1400" dirty="0">
                <a:solidFill>
                  <a:srgbClr val="E7E6E6">
                    <a:lumMod val="50000"/>
                  </a:srgbClr>
                </a:solidFill>
                <a:latin typeface="Calibri Light" panose="020F0302020204030204"/>
              </a:rPr>
              <a:t>Jde ruku v ruce s pocitem, že není ve všem samo, ale má kolem sebe dobré kamarády, na které je spoleh a doma se cítí dobře. </a:t>
            </a:r>
            <a:r>
              <a:rPr lang="cs-CZ" altLang="sk-SK" sz="1400" dirty="0">
                <a:solidFill>
                  <a:srgbClr val="E7E6E6">
                    <a:lumMod val="50000"/>
                  </a:srgbClr>
                </a:solidFill>
                <a:latin typeface="Calibri Light" panose="020F0302020204030204"/>
                <a:cs typeface="Arial" pitchFamily="34" charset="0"/>
              </a:rPr>
              <a:t>Dívky obecně </a:t>
            </a:r>
            <a:r>
              <a:rPr lang="cs-CZ" altLang="sk-SK" sz="1400" dirty="0">
                <a:solidFill>
                  <a:srgbClr val="E7E6E6">
                    <a:lumMod val="50000"/>
                  </a:srgbClr>
                </a:solidFill>
                <a:latin typeface="Calibri Light" panose="020F0302020204030204"/>
              </a:rPr>
              <a:t>přikládají aspektům větší význam než </a:t>
            </a:r>
            <a:r>
              <a:rPr lang="cs-CZ" altLang="sk-SK" sz="1400" dirty="0">
                <a:solidFill>
                  <a:srgbClr val="E7E6E6">
                    <a:lumMod val="50000"/>
                  </a:srgbClr>
                </a:solidFill>
                <a:latin typeface="Calibri Light" panose="020F0302020204030204"/>
                <a:cs typeface="Arial" pitchFamily="34" charset="0"/>
              </a:rPr>
              <a:t>chlapci. Rozdíly nacházíme také ve vnímání aspektů. Pro dívky je důležité být vyslyšen. Aby chlapci byli v pohodě a spokojení, potřebují prostor pro seberealizaci a být v dobré fyzické kondici. Netrpět nedostatkem peněz je pro ně stejně důležité jako mít kolem sebe dobré přátele. </a:t>
            </a:r>
            <a:r>
              <a:rPr lang="cs-CZ" sz="1400" dirty="0">
                <a:solidFill>
                  <a:srgbClr val="E7E6E6">
                    <a:lumMod val="50000"/>
                  </a:srgbClr>
                </a:solidFill>
                <a:latin typeface="Calibri Light" panose="020F0302020204030204"/>
              </a:rPr>
              <a:t>Na druhé straně škola je řešena všemi skupinami bez rozdílu nejméně.</a:t>
            </a:r>
          </a:p>
          <a:p>
            <a:pPr marL="0" indent="0" algn="ctr" eaLnBrk="0" hangingPunct="0">
              <a:lnSpc>
                <a:spcPct val="90000"/>
              </a:lnSpc>
              <a:spcBef>
                <a:spcPct val="25000"/>
              </a:spcBef>
              <a:spcAft>
                <a:spcPct val="0"/>
              </a:spcAft>
              <a:buClr>
                <a:srgbClr val="FFFFFF">
                  <a:lumMod val="65000"/>
                </a:srgbClr>
              </a:buClr>
              <a:buSzPct val="100000"/>
              <a:buNone/>
              <a:tabLst>
                <a:tab pos="6815138" algn="r"/>
              </a:tabLst>
              <a:defRPr/>
            </a:pPr>
            <a:endParaRPr lang="cs-CZ" altLang="sk-SK" sz="1400" dirty="0">
              <a:solidFill>
                <a:srgbClr val="E7E6E6">
                  <a:lumMod val="50000"/>
                </a:srgbClr>
              </a:solidFill>
              <a:latin typeface="Calibri Light" panose="020F0302020204030204"/>
              <a:cs typeface="Arial" pitchFamily="34" charset="0"/>
            </a:endParaRPr>
          </a:p>
        </p:txBody>
      </p:sp>
      <p:sp>
        <p:nvSpPr>
          <p:cNvPr id="7" name="Obdélník 9">
            <a:extLst>
              <a:ext uri="{FF2B5EF4-FFF2-40B4-BE49-F238E27FC236}">
                <a16:creationId xmlns:a16="http://schemas.microsoft.com/office/drawing/2014/main" id="{62078C1E-7C5D-C88E-337F-F529539F32CE}"/>
              </a:ext>
            </a:extLst>
          </p:cNvPr>
          <p:cNvSpPr/>
          <p:nvPr/>
        </p:nvSpPr>
        <p:spPr>
          <a:xfrm>
            <a:off x="3479032" y="1635418"/>
            <a:ext cx="4794859" cy="340519"/>
          </a:xfrm>
          <a:prstGeom prst="roundRect">
            <a:avLst/>
          </a:prstGeom>
          <a:solidFill>
            <a:srgbClr val="6C488E"/>
          </a:solidFill>
          <a:ln w="12700" cap="flat" cmpd="sng" algn="ctr">
            <a:noFill/>
            <a:prstDash val="solid"/>
            <a:miter lim="800000"/>
          </a:ln>
          <a:effectLst>
            <a:outerShdw blurRad="50800" dist="38100" dir="2700000" algn="tl" rotWithShape="0">
              <a:prstClr val="black">
                <a:alpha val="40000"/>
              </a:prstClr>
            </a:outerShdw>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Jak jsou pro tebe důležité následující věci?</a:t>
            </a:r>
          </a:p>
        </p:txBody>
      </p:sp>
      <p:sp>
        <p:nvSpPr>
          <p:cNvPr id="11" name="Šipka: doprava 3">
            <a:extLst>
              <a:ext uri="{FF2B5EF4-FFF2-40B4-BE49-F238E27FC236}">
                <a16:creationId xmlns:a16="http://schemas.microsoft.com/office/drawing/2014/main" id="{132C80A2-7262-78DB-A994-F61F845B1C84}"/>
              </a:ext>
            </a:extLst>
          </p:cNvPr>
          <p:cNvSpPr/>
          <p:nvPr/>
        </p:nvSpPr>
        <p:spPr>
          <a:xfrm>
            <a:off x="7006462" y="2097179"/>
            <a:ext cx="504056" cy="214359"/>
          </a:xfrm>
          <a:prstGeom prst="rightArrow">
            <a:avLst/>
          </a:prstGeom>
          <a:solidFill>
            <a:srgbClr val="6C488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3" name="TextBox 12">
            <a:extLst>
              <a:ext uri="{FF2B5EF4-FFF2-40B4-BE49-F238E27FC236}">
                <a16:creationId xmlns:a16="http://schemas.microsoft.com/office/drawing/2014/main" id="{18EA230B-C7D2-B155-4D0A-9FABC1689619}"/>
              </a:ext>
            </a:extLst>
          </p:cNvPr>
          <p:cNvSpPr txBox="1"/>
          <p:nvPr/>
        </p:nvSpPr>
        <p:spPr>
          <a:xfrm>
            <a:off x="5048535" y="6351131"/>
            <a:ext cx="1420848" cy="246221"/>
          </a:xfrm>
          <a:prstGeom prst="rect">
            <a:avLst/>
          </a:prstGeom>
          <a:noFill/>
        </p:spPr>
        <p:txBody>
          <a:bodyPr wrap="square" rtlCol="0" anchor="ctr">
            <a:spAutoFit/>
          </a:bodyPr>
          <a:lstStyle/>
          <a:p>
            <a:pPr algn="ctr"/>
            <a:r>
              <a:rPr lang="cs-CZ" sz="1000" i="1" dirty="0">
                <a:solidFill>
                  <a:schemeClr val="bg1">
                    <a:lumMod val="50000"/>
                  </a:schemeClr>
                </a:solidFill>
                <a:latin typeface="+mj-lt"/>
              </a:rPr>
              <a:t>(</a:t>
            </a:r>
            <a:r>
              <a:rPr lang="en-US" sz="1000" i="1" dirty="0">
                <a:solidFill>
                  <a:schemeClr val="bg1">
                    <a:lumMod val="50000"/>
                  </a:schemeClr>
                </a:solidFill>
                <a:latin typeface="+mj-lt"/>
              </a:rPr>
              <a:t>% </a:t>
            </a:r>
            <a:r>
              <a:rPr lang="cs-CZ" sz="1000" i="1" dirty="0">
                <a:solidFill>
                  <a:schemeClr val="bg1">
                    <a:lumMod val="50000"/>
                  </a:schemeClr>
                </a:solidFill>
                <a:latin typeface="+mj-lt"/>
              </a:rPr>
              <a:t>všech respondentů )</a:t>
            </a:r>
            <a:endParaRPr lang="en-US" sz="1000" i="1" dirty="0">
              <a:solidFill>
                <a:schemeClr val="bg1">
                  <a:lumMod val="50000"/>
                </a:schemeClr>
              </a:solidFill>
              <a:latin typeface="+mj-lt"/>
            </a:endParaRPr>
          </a:p>
        </p:txBody>
      </p:sp>
      <p:sp>
        <p:nvSpPr>
          <p:cNvPr id="3" name="clipart_drawncirclegreen">
            <a:extLst>
              <a:ext uri="{FF2B5EF4-FFF2-40B4-BE49-F238E27FC236}">
                <a16:creationId xmlns:a16="http://schemas.microsoft.com/office/drawing/2014/main" id="{3CAA3906-B189-9944-A581-6D40EDF9585B}"/>
              </a:ext>
            </a:extLst>
          </p:cNvPr>
          <p:cNvSpPr>
            <a:spLocks/>
          </p:cNvSpPr>
          <p:nvPr/>
        </p:nvSpPr>
        <p:spPr bwMode="gray">
          <a:xfrm flipH="1" flipV="1">
            <a:off x="9336360" y="2414793"/>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4" name="clipart_drawncirclegreen">
            <a:extLst>
              <a:ext uri="{FF2B5EF4-FFF2-40B4-BE49-F238E27FC236}">
                <a16:creationId xmlns:a16="http://schemas.microsoft.com/office/drawing/2014/main" id="{9592FAC3-9A37-C333-7038-15EBBE34E650}"/>
              </a:ext>
            </a:extLst>
          </p:cNvPr>
          <p:cNvSpPr>
            <a:spLocks/>
          </p:cNvSpPr>
          <p:nvPr/>
        </p:nvSpPr>
        <p:spPr bwMode="gray">
          <a:xfrm flipH="1" flipV="1">
            <a:off x="9336360" y="2759783"/>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9" name="clipart_drawncirclegreen">
            <a:extLst>
              <a:ext uri="{FF2B5EF4-FFF2-40B4-BE49-F238E27FC236}">
                <a16:creationId xmlns:a16="http://schemas.microsoft.com/office/drawing/2014/main" id="{E2A1600F-B8FA-23BE-3A8F-C0DE8BD059C6}"/>
              </a:ext>
            </a:extLst>
          </p:cNvPr>
          <p:cNvSpPr>
            <a:spLocks/>
          </p:cNvSpPr>
          <p:nvPr/>
        </p:nvSpPr>
        <p:spPr bwMode="gray">
          <a:xfrm flipH="1" flipV="1">
            <a:off x="9336360" y="4074278"/>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12" name="clipart_drawncirclegreen">
            <a:extLst>
              <a:ext uri="{FF2B5EF4-FFF2-40B4-BE49-F238E27FC236}">
                <a16:creationId xmlns:a16="http://schemas.microsoft.com/office/drawing/2014/main" id="{926C2A76-EA4E-5E8D-3571-FD61C9DE26AC}"/>
              </a:ext>
            </a:extLst>
          </p:cNvPr>
          <p:cNvSpPr>
            <a:spLocks/>
          </p:cNvSpPr>
          <p:nvPr/>
        </p:nvSpPr>
        <p:spPr bwMode="gray">
          <a:xfrm flipH="1" flipV="1">
            <a:off x="9336360" y="3084990"/>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14" name="clipart_drawncirclegreen">
            <a:extLst>
              <a:ext uri="{FF2B5EF4-FFF2-40B4-BE49-F238E27FC236}">
                <a16:creationId xmlns:a16="http://schemas.microsoft.com/office/drawing/2014/main" id="{A30A3D04-A91E-193D-B3F7-BE40E9DCB641}"/>
              </a:ext>
            </a:extLst>
          </p:cNvPr>
          <p:cNvSpPr>
            <a:spLocks/>
          </p:cNvSpPr>
          <p:nvPr/>
        </p:nvSpPr>
        <p:spPr bwMode="gray">
          <a:xfrm flipH="1" flipV="1">
            <a:off x="8341382" y="6421719"/>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15" name="clipart_drawncirclegreen">
            <a:extLst>
              <a:ext uri="{FF2B5EF4-FFF2-40B4-BE49-F238E27FC236}">
                <a16:creationId xmlns:a16="http://schemas.microsoft.com/office/drawing/2014/main" id="{2503063A-D400-59A7-3546-769458992FBC}"/>
              </a:ext>
            </a:extLst>
          </p:cNvPr>
          <p:cNvSpPr>
            <a:spLocks/>
          </p:cNvSpPr>
          <p:nvPr/>
        </p:nvSpPr>
        <p:spPr bwMode="gray">
          <a:xfrm flipH="1" flipV="1">
            <a:off x="8663607" y="2414793"/>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16" name="clipart_drawncirclegreen">
            <a:extLst>
              <a:ext uri="{FF2B5EF4-FFF2-40B4-BE49-F238E27FC236}">
                <a16:creationId xmlns:a16="http://schemas.microsoft.com/office/drawing/2014/main" id="{B29B5057-1045-A8A8-8DF2-34C8CCB60ECE}"/>
              </a:ext>
            </a:extLst>
          </p:cNvPr>
          <p:cNvSpPr>
            <a:spLocks/>
          </p:cNvSpPr>
          <p:nvPr/>
        </p:nvSpPr>
        <p:spPr bwMode="gray">
          <a:xfrm flipH="1" flipV="1">
            <a:off x="8688288" y="3428958"/>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17" name="clipart_drawncirclegreen">
            <a:extLst>
              <a:ext uri="{FF2B5EF4-FFF2-40B4-BE49-F238E27FC236}">
                <a16:creationId xmlns:a16="http://schemas.microsoft.com/office/drawing/2014/main" id="{E02BCFDF-BAA5-B2C5-1D25-CAB0C0B9FC0C}"/>
              </a:ext>
            </a:extLst>
          </p:cNvPr>
          <p:cNvSpPr>
            <a:spLocks/>
          </p:cNvSpPr>
          <p:nvPr/>
        </p:nvSpPr>
        <p:spPr bwMode="gray">
          <a:xfrm flipH="1" flipV="1">
            <a:off x="8674777" y="2738467"/>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18" name="clipart_drawncirclegreen">
            <a:extLst>
              <a:ext uri="{FF2B5EF4-FFF2-40B4-BE49-F238E27FC236}">
                <a16:creationId xmlns:a16="http://schemas.microsoft.com/office/drawing/2014/main" id="{15B776C5-2ADC-CBAC-E919-E517A824E942}"/>
              </a:ext>
            </a:extLst>
          </p:cNvPr>
          <p:cNvSpPr>
            <a:spLocks/>
          </p:cNvSpPr>
          <p:nvPr/>
        </p:nvSpPr>
        <p:spPr bwMode="gray">
          <a:xfrm flipH="1" flipV="1">
            <a:off x="8694656" y="3084990"/>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19" name="clipart_drawncirclegreen">
            <a:extLst>
              <a:ext uri="{FF2B5EF4-FFF2-40B4-BE49-F238E27FC236}">
                <a16:creationId xmlns:a16="http://schemas.microsoft.com/office/drawing/2014/main" id="{1773FB98-5A2A-D798-482D-3BE3ED860BBC}"/>
              </a:ext>
            </a:extLst>
          </p:cNvPr>
          <p:cNvSpPr>
            <a:spLocks/>
          </p:cNvSpPr>
          <p:nvPr/>
        </p:nvSpPr>
        <p:spPr bwMode="gray">
          <a:xfrm flipH="1" flipV="1">
            <a:off x="8674777" y="5091802"/>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20" name="clipart_drawncirclegreen">
            <a:extLst>
              <a:ext uri="{FF2B5EF4-FFF2-40B4-BE49-F238E27FC236}">
                <a16:creationId xmlns:a16="http://schemas.microsoft.com/office/drawing/2014/main" id="{1BC0949D-1344-FEAC-0B33-DA86EF96ED74}"/>
              </a:ext>
            </a:extLst>
          </p:cNvPr>
          <p:cNvSpPr>
            <a:spLocks/>
          </p:cNvSpPr>
          <p:nvPr/>
        </p:nvSpPr>
        <p:spPr bwMode="gray">
          <a:xfrm flipH="1" flipV="1">
            <a:off x="8681715" y="4763339"/>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21" name="clipart_drawncirclegreen">
            <a:extLst>
              <a:ext uri="{FF2B5EF4-FFF2-40B4-BE49-F238E27FC236}">
                <a16:creationId xmlns:a16="http://schemas.microsoft.com/office/drawing/2014/main" id="{8C2426C1-D850-7E93-B407-F44A811BC58D}"/>
              </a:ext>
            </a:extLst>
          </p:cNvPr>
          <p:cNvSpPr>
            <a:spLocks/>
          </p:cNvSpPr>
          <p:nvPr/>
        </p:nvSpPr>
        <p:spPr bwMode="gray">
          <a:xfrm flipH="1" flipV="1">
            <a:off x="8681715" y="4419371"/>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23" name="clipart_drawncirclegreen">
            <a:extLst>
              <a:ext uri="{FF2B5EF4-FFF2-40B4-BE49-F238E27FC236}">
                <a16:creationId xmlns:a16="http://schemas.microsoft.com/office/drawing/2014/main" id="{81779365-EE30-4568-250E-4EAB1345AECF}"/>
              </a:ext>
            </a:extLst>
          </p:cNvPr>
          <p:cNvSpPr>
            <a:spLocks/>
          </p:cNvSpPr>
          <p:nvPr/>
        </p:nvSpPr>
        <p:spPr bwMode="gray">
          <a:xfrm flipH="1" flipV="1">
            <a:off x="9984432" y="4083288"/>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24" name="clipart_drawncirclegreen">
            <a:extLst>
              <a:ext uri="{FF2B5EF4-FFF2-40B4-BE49-F238E27FC236}">
                <a16:creationId xmlns:a16="http://schemas.microsoft.com/office/drawing/2014/main" id="{6B8B0CE6-E7F2-CA64-3EEC-79FAF59A208E}"/>
              </a:ext>
            </a:extLst>
          </p:cNvPr>
          <p:cNvSpPr>
            <a:spLocks/>
          </p:cNvSpPr>
          <p:nvPr/>
        </p:nvSpPr>
        <p:spPr bwMode="gray">
          <a:xfrm flipH="1" flipV="1">
            <a:off x="9966030" y="3097554"/>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25" name="clipart_drawncirclegreen">
            <a:extLst>
              <a:ext uri="{FF2B5EF4-FFF2-40B4-BE49-F238E27FC236}">
                <a16:creationId xmlns:a16="http://schemas.microsoft.com/office/drawing/2014/main" id="{8ED7E33E-DB62-8818-5166-DCA68968B003}"/>
              </a:ext>
            </a:extLst>
          </p:cNvPr>
          <p:cNvSpPr>
            <a:spLocks/>
          </p:cNvSpPr>
          <p:nvPr/>
        </p:nvSpPr>
        <p:spPr bwMode="gray">
          <a:xfrm flipH="1" flipV="1">
            <a:off x="9967059" y="2761834"/>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26" name="clipart_drawncirclegreen">
            <a:extLst>
              <a:ext uri="{FF2B5EF4-FFF2-40B4-BE49-F238E27FC236}">
                <a16:creationId xmlns:a16="http://schemas.microsoft.com/office/drawing/2014/main" id="{EE321728-D6B8-A827-3195-958090631554}"/>
              </a:ext>
            </a:extLst>
          </p:cNvPr>
          <p:cNvSpPr>
            <a:spLocks/>
          </p:cNvSpPr>
          <p:nvPr/>
        </p:nvSpPr>
        <p:spPr bwMode="gray">
          <a:xfrm flipH="1" flipV="1">
            <a:off x="9997539" y="2427833"/>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27" name="clipart_drawncirclegreen">
            <a:extLst>
              <a:ext uri="{FF2B5EF4-FFF2-40B4-BE49-F238E27FC236}">
                <a16:creationId xmlns:a16="http://schemas.microsoft.com/office/drawing/2014/main" id="{88D467C1-20EA-1F7E-816C-FF3A9DDCB1FC}"/>
              </a:ext>
            </a:extLst>
          </p:cNvPr>
          <p:cNvSpPr>
            <a:spLocks/>
          </p:cNvSpPr>
          <p:nvPr/>
        </p:nvSpPr>
        <p:spPr bwMode="gray">
          <a:xfrm flipH="1" flipV="1">
            <a:off x="10658718" y="2414793"/>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28" name="clipart_drawncirclegreen">
            <a:extLst>
              <a:ext uri="{FF2B5EF4-FFF2-40B4-BE49-F238E27FC236}">
                <a16:creationId xmlns:a16="http://schemas.microsoft.com/office/drawing/2014/main" id="{1FED7528-58BE-68F7-0317-7CD3E2CDBA58}"/>
              </a:ext>
            </a:extLst>
          </p:cNvPr>
          <p:cNvSpPr>
            <a:spLocks/>
          </p:cNvSpPr>
          <p:nvPr/>
        </p:nvSpPr>
        <p:spPr bwMode="gray">
          <a:xfrm flipH="1" flipV="1">
            <a:off x="10631098" y="2761834"/>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29" name="clipart_drawncirclegreen">
            <a:extLst>
              <a:ext uri="{FF2B5EF4-FFF2-40B4-BE49-F238E27FC236}">
                <a16:creationId xmlns:a16="http://schemas.microsoft.com/office/drawing/2014/main" id="{C0DC788D-A8C0-5E11-F855-6EEFF87F06E3}"/>
              </a:ext>
            </a:extLst>
          </p:cNvPr>
          <p:cNvSpPr>
            <a:spLocks/>
          </p:cNvSpPr>
          <p:nvPr/>
        </p:nvSpPr>
        <p:spPr bwMode="gray">
          <a:xfrm flipH="1" flipV="1">
            <a:off x="10631098" y="3428958"/>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30" name="BlokTextu 29">
            <a:extLst>
              <a:ext uri="{FF2B5EF4-FFF2-40B4-BE49-F238E27FC236}">
                <a16:creationId xmlns:a16="http://schemas.microsoft.com/office/drawing/2014/main" id="{52062EE4-FEA4-15CC-1C69-0D0214405DB3}"/>
              </a:ext>
            </a:extLst>
          </p:cNvPr>
          <p:cNvSpPr txBox="1"/>
          <p:nvPr/>
        </p:nvSpPr>
        <p:spPr>
          <a:xfrm>
            <a:off x="9120336" y="6392361"/>
            <a:ext cx="2549016" cy="276999"/>
          </a:xfrm>
          <a:prstGeom prst="rect">
            <a:avLst/>
          </a:prstGeom>
          <a:noFill/>
        </p:spPr>
        <p:txBody>
          <a:bodyPr wrap="square" rtlCol="0">
            <a:spAutoFit/>
          </a:bodyPr>
          <a:lstStyle/>
          <a:p>
            <a:r>
              <a:rPr lang="sk-SK" sz="1200" dirty="0">
                <a:solidFill>
                  <a:srgbClr val="E7E6E6">
                    <a:lumMod val="50000"/>
                  </a:srgbClr>
                </a:solidFill>
                <a:latin typeface="Calibri Light" panose="020F0302020204030204"/>
                <a:cs typeface="Arial" pitchFamily="34" charset="0"/>
              </a:rPr>
              <a:t>Top/</a:t>
            </a:r>
            <a:r>
              <a:rPr lang="sk-SK" sz="1200" dirty="0" err="1">
                <a:solidFill>
                  <a:srgbClr val="E7E6E6">
                    <a:lumMod val="50000"/>
                  </a:srgbClr>
                </a:solidFill>
                <a:latin typeface="Calibri Light" panose="020F0302020204030204"/>
                <a:cs typeface="Arial" pitchFamily="34" charset="0"/>
              </a:rPr>
              <a:t>bottom</a:t>
            </a:r>
            <a:r>
              <a:rPr lang="sk-SK" sz="1200" dirty="0">
                <a:solidFill>
                  <a:srgbClr val="E7E6E6">
                    <a:lumMod val="50000"/>
                  </a:srgbClr>
                </a:solidFill>
                <a:latin typeface="Calibri Light" panose="020F0302020204030204"/>
                <a:cs typeface="Arial" pitchFamily="34" charset="0"/>
              </a:rPr>
              <a:t> aspekty v segmentu</a:t>
            </a:r>
          </a:p>
        </p:txBody>
      </p:sp>
      <p:sp>
        <p:nvSpPr>
          <p:cNvPr id="34" name="clipart_drawncirclegreen">
            <a:extLst>
              <a:ext uri="{FF2B5EF4-FFF2-40B4-BE49-F238E27FC236}">
                <a16:creationId xmlns:a16="http://schemas.microsoft.com/office/drawing/2014/main" id="{7269CD4F-2E71-BCCE-82F8-F3FA895D22CC}"/>
              </a:ext>
            </a:extLst>
          </p:cNvPr>
          <p:cNvSpPr>
            <a:spLocks/>
          </p:cNvSpPr>
          <p:nvPr/>
        </p:nvSpPr>
        <p:spPr bwMode="gray">
          <a:xfrm flipH="1" flipV="1">
            <a:off x="8681715" y="6093744"/>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C00000"/>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35" name="clipart_drawncirclegreen">
            <a:extLst>
              <a:ext uri="{FF2B5EF4-FFF2-40B4-BE49-F238E27FC236}">
                <a16:creationId xmlns:a16="http://schemas.microsoft.com/office/drawing/2014/main" id="{5F69CEBA-B91D-0C7F-B7BA-990EC241A505}"/>
              </a:ext>
            </a:extLst>
          </p:cNvPr>
          <p:cNvSpPr>
            <a:spLocks/>
          </p:cNvSpPr>
          <p:nvPr/>
        </p:nvSpPr>
        <p:spPr bwMode="gray">
          <a:xfrm flipH="1" flipV="1">
            <a:off x="9347530" y="6100906"/>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C00000"/>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36" name="clipart_drawncirclegreen">
            <a:extLst>
              <a:ext uri="{FF2B5EF4-FFF2-40B4-BE49-F238E27FC236}">
                <a16:creationId xmlns:a16="http://schemas.microsoft.com/office/drawing/2014/main" id="{BD3CFB57-CD2C-31C6-3709-19DCBF1CFEE8}"/>
              </a:ext>
            </a:extLst>
          </p:cNvPr>
          <p:cNvSpPr>
            <a:spLocks/>
          </p:cNvSpPr>
          <p:nvPr/>
        </p:nvSpPr>
        <p:spPr bwMode="gray">
          <a:xfrm flipH="1" flipV="1">
            <a:off x="9984432" y="6091917"/>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C00000"/>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37" name="clipart_drawncirclegreen">
            <a:extLst>
              <a:ext uri="{FF2B5EF4-FFF2-40B4-BE49-F238E27FC236}">
                <a16:creationId xmlns:a16="http://schemas.microsoft.com/office/drawing/2014/main" id="{87F29368-4ADA-8C74-D1CD-3CC915E3FA1D}"/>
              </a:ext>
            </a:extLst>
          </p:cNvPr>
          <p:cNvSpPr>
            <a:spLocks/>
          </p:cNvSpPr>
          <p:nvPr/>
        </p:nvSpPr>
        <p:spPr bwMode="gray">
          <a:xfrm flipH="1" flipV="1">
            <a:off x="10613654" y="6106547"/>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C00000"/>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38" name="clipart_drawncirclegreen">
            <a:extLst>
              <a:ext uri="{FF2B5EF4-FFF2-40B4-BE49-F238E27FC236}">
                <a16:creationId xmlns:a16="http://schemas.microsoft.com/office/drawing/2014/main" id="{2E4F9EF3-16D3-22A3-7210-AA2009B74E80}"/>
              </a:ext>
            </a:extLst>
          </p:cNvPr>
          <p:cNvSpPr>
            <a:spLocks/>
          </p:cNvSpPr>
          <p:nvPr/>
        </p:nvSpPr>
        <p:spPr bwMode="gray">
          <a:xfrm flipH="1" flipV="1">
            <a:off x="8790774" y="6421719"/>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C00000"/>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39" name="BlokTextu 38">
            <a:extLst>
              <a:ext uri="{FF2B5EF4-FFF2-40B4-BE49-F238E27FC236}">
                <a16:creationId xmlns:a16="http://schemas.microsoft.com/office/drawing/2014/main" id="{62EA52CA-CD70-315F-0D74-5DB3DD5B3D78}"/>
              </a:ext>
            </a:extLst>
          </p:cNvPr>
          <p:cNvSpPr txBox="1"/>
          <p:nvPr/>
        </p:nvSpPr>
        <p:spPr>
          <a:xfrm>
            <a:off x="8638426" y="6308104"/>
            <a:ext cx="130949" cy="400110"/>
          </a:xfrm>
          <a:prstGeom prst="rect">
            <a:avLst/>
          </a:prstGeom>
          <a:noFill/>
        </p:spPr>
        <p:txBody>
          <a:bodyPr wrap="square" rtlCol="0">
            <a:spAutoFit/>
          </a:bodyPr>
          <a:lstStyle/>
          <a:p>
            <a:r>
              <a:rPr lang="sk-SK" sz="2000" dirty="0">
                <a:solidFill>
                  <a:srgbClr val="E7E6E6">
                    <a:lumMod val="50000"/>
                  </a:srgbClr>
                </a:solidFill>
                <a:latin typeface="Calibri Light" panose="020F0302020204030204"/>
                <a:cs typeface="Arial" pitchFamily="34" charset="0"/>
              </a:rPr>
              <a:t>/</a:t>
            </a:r>
          </a:p>
        </p:txBody>
      </p:sp>
    </p:spTree>
    <p:extLst>
      <p:ext uri="{BB962C8B-B14F-4D97-AF65-F5344CB8AC3E}">
        <p14:creationId xmlns:p14="http://schemas.microsoft.com/office/powerpoint/2010/main" val="638197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ulka 1">
            <a:extLst>
              <a:ext uri="{FF2B5EF4-FFF2-40B4-BE49-F238E27FC236}">
                <a16:creationId xmlns:a16="http://schemas.microsoft.com/office/drawing/2014/main" id="{2FD9F4CF-4FE9-8EDA-1728-0BC992F15EEC}"/>
              </a:ext>
            </a:extLst>
          </p:cNvPr>
          <p:cNvGraphicFramePr>
            <a:graphicFrameLocks noGrp="1"/>
          </p:cNvGraphicFramePr>
          <p:nvPr>
            <p:extLst>
              <p:ext uri="{D42A27DB-BD31-4B8C-83A1-F6EECF244321}">
                <p14:modId xmlns:p14="http://schemas.microsoft.com/office/powerpoint/2010/main" val="505866560"/>
              </p:ext>
            </p:extLst>
          </p:nvPr>
        </p:nvGraphicFramePr>
        <p:xfrm>
          <a:off x="191344" y="2321173"/>
          <a:ext cx="6902662" cy="4088625"/>
        </p:xfrm>
        <a:graphic>
          <a:graphicData uri="http://schemas.openxmlformats.org/drawingml/2006/table">
            <a:tbl>
              <a:tblPr/>
              <a:tblGrid>
                <a:gridCol w="3014662">
                  <a:extLst>
                    <a:ext uri="{9D8B030D-6E8A-4147-A177-3AD203B41FA5}">
                      <a16:colId xmlns:a16="http://schemas.microsoft.com/office/drawing/2014/main" val="1986763786"/>
                    </a:ext>
                  </a:extLst>
                </a:gridCol>
                <a:gridCol w="2160000">
                  <a:extLst>
                    <a:ext uri="{9D8B030D-6E8A-4147-A177-3AD203B41FA5}">
                      <a16:colId xmlns:a16="http://schemas.microsoft.com/office/drawing/2014/main" val="4064263987"/>
                    </a:ext>
                  </a:extLst>
                </a:gridCol>
                <a:gridCol w="432000">
                  <a:extLst>
                    <a:ext uri="{9D8B030D-6E8A-4147-A177-3AD203B41FA5}">
                      <a16:colId xmlns:a16="http://schemas.microsoft.com/office/drawing/2014/main" val="2894756490"/>
                    </a:ext>
                  </a:extLst>
                </a:gridCol>
                <a:gridCol w="432000">
                  <a:extLst>
                    <a:ext uri="{9D8B030D-6E8A-4147-A177-3AD203B41FA5}">
                      <a16:colId xmlns:a16="http://schemas.microsoft.com/office/drawing/2014/main" val="1700964301"/>
                    </a:ext>
                  </a:extLst>
                </a:gridCol>
                <a:gridCol w="432000">
                  <a:extLst>
                    <a:ext uri="{9D8B030D-6E8A-4147-A177-3AD203B41FA5}">
                      <a16:colId xmlns:a16="http://schemas.microsoft.com/office/drawing/2014/main" val="1117114120"/>
                    </a:ext>
                  </a:extLst>
                </a:gridCol>
                <a:gridCol w="432000">
                  <a:extLst>
                    <a:ext uri="{9D8B030D-6E8A-4147-A177-3AD203B41FA5}">
                      <a16:colId xmlns:a16="http://schemas.microsoft.com/office/drawing/2014/main" val="2461125772"/>
                    </a:ext>
                  </a:extLst>
                </a:gridCol>
              </a:tblGrid>
              <a:tr h="305564">
                <a:tc>
                  <a:txBody>
                    <a:bodyPr/>
                    <a:lstStyle/>
                    <a:p>
                      <a:pPr algn="ctr" fontAlgn="b"/>
                      <a:endParaRPr kumimoji="0" lang="en-US" sz="1100" b="0" i="0" u="none" strike="noStrike" kern="1200" cap="none" spc="0" normalizeH="0" baseline="0" noProof="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en-US" sz="1100" b="0" i="0" u="none" strike="noStrike" kern="1200" cap="none" spc="0" normalizeH="0" baseline="0" noProof="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0" i="0" u="none" strike="noStrike" dirty="0">
                          <a:effectLst/>
                          <a:latin typeface="+mj-lt"/>
                        </a:rPr>
                        <a:t>chlapec</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cs-CZ" sz="1000" b="0" i="0" u="none" strike="noStrike" dirty="0">
                          <a:effectLst/>
                          <a:latin typeface="+mj-lt"/>
                        </a:rPr>
                        <a:t>dívka</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cs-CZ" sz="1000" b="0" i="0" u="none" strike="noStrike" dirty="0">
                          <a:effectLst/>
                          <a:latin typeface="+mj-lt"/>
                        </a:rPr>
                        <a:t>12 - 15 let</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cs-CZ" sz="1000" b="0" i="0" u="none" strike="noStrike" dirty="0">
                          <a:effectLst/>
                          <a:latin typeface="+mj-lt"/>
                        </a:rPr>
                        <a:t>16 - 19 let</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766418058"/>
                  </a:ext>
                </a:extLst>
              </a:tr>
              <a:tr h="251620">
                <a:tc>
                  <a:txBody>
                    <a:bodyPr/>
                    <a:lstStyle/>
                    <a:p>
                      <a:pPr algn="r" fontAlgn="b"/>
                      <a:r>
                        <a:rPr lang="cs-CZ" sz="1000" b="0" i="0" u="none" strike="noStrike" dirty="0">
                          <a:effectLst/>
                          <a:latin typeface="Calibri Light" panose="020F0302020204030204" pitchFamily="34" charset="0"/>
                        </a:rPr>
                        <a:t>Neklid, nesoustředěnost, nepozornost.</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75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4007082603"/>
                  </a:ext>
                </a:extLst>
              </a:tr>
              <a:tr h="251620">
                <a:tc>
                  <a:txBody>
                    <a:bodyPr/>
                    <a:lstStyle/>
                    <a:p>
                      <a:pPr algn="r" fontAlgn="b"/>
                      <a:r>
                        <a:rPr lang="cs-CZ" sz="1000" b="0" i="0" u="none" strike="noStrike" dirty="0">
                          <a:effectLst/>
                          <a:latin typeface="Calibri Light" panose="020F0302020204030204" pitchFamily="34" charset="0"/>
                        </a:rPr>
                        <a:t>Lež nebo podvádění.</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64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71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647054537"/>
                  </a:ext>
                </a:extLst>
              </a:tr>
              <a:tr h="251620">
                <a:tc>
                  <a:txBody>
                    <a:bodyPr/>
                    <a:lstStyle/>
                    <a:p>
                      <a:pPr algn="r" fontAlgn="b"/>
                      <a:r>
                        <a:rPr lang="cs-CZ" sz="1000" b="0" i="0" u="none" strike="noStrike" dirty="0">
                          <a:effectLst/>
                          <a:latin typeface="Calibri Light" panose="020F0302020204030204" pitchFamily="34" charset="0"/>
                        </a:rPr>
                        <a:t>Naštvání, ztrácení nervů, zvýšená agrese.</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760477879"/>
                  </a:ext>
                </a:extLst>
              </a:tr>
              <a:tr h="251620">
                <a:tc>
                  <a:txBody>
                    <a:bodyPr/>
                    <a:lstStyle/>
                    <a:p>
                      <a:pPr algn="r" fontAlgn="b"/>
                      <a:r>
                        <a:rPr lang="cs-CZ" sz="1000" b="0" i="0" u="none" strike="noStrike" dirty="0">
                          <a:effectLst/>
                          <a:latin typeface="Calibri Light" panose="020F0302020204030204" pitchFamily="34" charset="0"/>
                        </a:rPr>
                        <a:t>Častá změna nálad.</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55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56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998147101"/>
                  </a:ext>
                </a:extLst>
              </a:tr>
              <a:tr h="251620">
                <a:tc>
                  <a:txBody>
                    <a:bodyPr/>
                    <a:lstStyle/>
                    <a:p>
                      <a:pPr algn="r" fontAlgn="b"/>
                      <a:r>
                        <a:rPr lang="cs-CZ" sz="1000" b="0" i="0" u="none" strike="noStrike" dirty="0">
                          <a:effectLst/>
                          <a:latin typeface="Calibri Light" panose="020F0302020204030204" pitchFamily="34" charset="0"/>
                        </a:rPr>
                        <a:t>Nedostatek spánku.</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57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50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461081729"/>
                  </a:ext>
                </a:extLst>
              </a:tr>
              <a:tr h="251620">
                <a:tc>
                  <a:txBody>
                    <a:bodyPr/>
                    <a:lstStyle/>
                    <a:p>
                      <a:pPr algn="r" fontAlgn="b"/>
                      <a:r>
                        <a:rPr lang="es-ES" sz="1000" b="0" i="0" u="none" strike="noStrike">
                          <a:effectLst/>
                          <a:latin typeface="Calibri Light" panose="020F0302020204030204" pitchFamily="34" charset="0"/>
                        </a:rPr>
                        <a:t>Zhoršení prospěchu a ve škole.</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es-ES"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56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59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64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222078642"/>
                  </a:ext>
                </a:extLst>
              </a:tr>
              <a:tr h="251620">
                <a:tc>
                  <a:txBody>
                    <a:bodyPr/>
                    <a:lstStyle/>
                    <a:p>
                      <a:pPr algn="r" fontAlgn="b"/>
                      <a:r>
                        <a:rPr lang="cs-CZ" sz="1000" b="0" i="0" u="none" strike="noStrike" dirty="0">
                          <a:effectLst/>
                          <a:latin typeface="Calibri Light" panose="020F0302020204030204" pitchFamily="34" charset="0"/>
                        </a:rPr>
                        <a:t>Ztráta sebedůvěry, nejistota ve vystupování vůči okolí.</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44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43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987560467"/>
                  </a:ext>
                </a:extLst>
              </a:tr>
              <a:tr h="251620">
                <a:tc>
                  <a:txBody>
                    <a:bodyPr/>
                    <a:lstStyle/>
                    <a:p>
                      <a:pPr algn="r" fontAlgn="b"/>
                      <a:r>
                        <a:rPr lang="cs-CZ" sz="1000" b="0" i="0" u="none" strike="noStrike" dirty="0">
                          <a:effectLst/>
                          <a:latin typeface="Calibri Light" panose="020F0302020204030204" pitchFamily="34" charset="0"/>
                        </a:rPr>
                        <a:t>Samota – vyhledávání samoty, vyčleněnost z kolektivu.</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46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43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315437707"/>
                  </a:ext>
                </a:extLst>
              </a:tr>
              <a:tr h="251620">
                <a:tc>
                  <a:txBody>
                    <a:bodyPr/>
                    <a:lstStyle/>
                    <a:p>
                      <a:pPr algn="r" fontAlgn="b"/>
                      <a:r>
                        <a:rPr lang="pt-BR" sz="1000" b="0" i="0" u="none" strike="noStrike">
                          <a:effectLst/>
                          <a:latin typeface="Calibri Light" panose="020F0302020204030204" pitchFamily="34" charset="0"/>
                        </a:rPr>
                        <a:t>Potíže se vzhledem, váhou – výkyvy.</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pt-BR" sz="1000" b="0" i="0" u="none" strike="noStrike">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45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46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325712784"/>
                  </a:ext>
                </a:extLst>
              </a:tr>
              <a:tr h="251620">
                <a:tc>
                  <a:txBody>
                    <a:bodyPr/>
                    <a:lstStyle/>
                    <a:p>
                      <a:pPr algn="r" fontAlgn="b"/>
                      <a:r>
                        <a:rPr lang="cs-CZ" sz="1000" b="0" i="0" u="none" strike="noStrike" dirty="0">
                          <a:effectLst/>
                          <a:latin typeface="Calibri Light" panose="020F0302020204030204" pitchFamily="34" charset="0"/>
                        </a:rPr>
                        <a:t>Dělat si hodně starostí a obav, strach o sebe, svět a blízké.</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47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44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215042313"/>
                  </a:ext>
                </a:extLst>
              </a:tr>
              <a:tr h="251620">
                <a:tc>
                  <a:txBody>
                    <a:bodyPr/>
                    <a:lstStyle/>
                    <a:p>
                      <a:pPr algn="r" fontAlgn="b"/>
                      <a:r>
                        <a:rPr lang="cs-CZ" sz="1000" b="0" i="0" u="none" strike="noStrike" dirty="0">
                          <a:effectLst/>
                          <a:latin typeface="Calibri Light" panose="020F0302020204030204" pitchFamily="34" charset="0"/>
                        </a:rPr>
                        <a:t>Častý smutek, trápení, skleslost nebo plačtivost.</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40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38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640212683"/>
                  </a:ext>
                </a:extLst>
              </a:tr>
              <a:tr h="251620">
                <a:tc>
                  <a:txBody>
                    <a:bodyPr/>
                    <a:lstStyle/>
                    <a:p>
                      <a:pPr algn="r" fontAlgn="b"/>
                      <a:r>
                        <a:rPr lang="cs-CZ" sz="1000" b="0" i="0" u="none" strike="noStrike" dirty="0">
                          <a:effectLst/>
                          <a:latin typeface="Calibri Light" panose="020F0302020204030204" pitchFamily="34" charset="0"/>
                        </a:rPr>
                        <a:t>Ztrácení důvěry sám/sama v sebe v nových situacích.</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42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40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082074615"/>
                  </a:ext>
                </a:extLst>
              </a:tr>
              <a:tr h="251620">
                <a:tc>
                  <a:txBody>
                    <a:bodyPr/>
                    <a:lstStyle/>
                    <a:p>
                      <a:pPr algn="r" fontAlgn="b"/>
                      <a:r>
                        <a:rPr lang="cs-CZ" sz="1000" b="0" i="0" u="none" strike="noStrike">
                          <a:effectLst/>
                          <a:latin typeface="Calibri Light" panose="020F0302020204030204" pitchFamily="34" charset="0"/>
                        </a:rPr>
                        <a:t>Častá bolest hlavy, žaludku nebo časté nevolnosti.</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43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56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39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360214169"/>
                  </a:ext>
                </a:extLst>
              </a:tr>
              <a:tr h="251620">
                <a:tc>
                  <a:txBody>
                    <a:bodyPr/>
                    <a:lstStyle/>
                    <a:p>
                      <a:pPr algn="r" fontAlgn="b"/>
                      <a:r>
                        <a:rPr lang="cs-CZ" sz="1000" b="0" i="0" u="none" strike="noStrike" dirty="0">
                          <a:effectLst/>
                          <a:latin typeface="Calibri Light" panose="020F0302020204030204" pitchFamily="34" charset="0"/>
                        </a:rPr>
                        <a:t>Braní věcí, které člověku nepatří.</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45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54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52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46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3536283042"/>
                  </a:ext>
                </a:extLst>
              </a:tr>
              <a:tr h="251620">
                <a:tc>
                  <a:txBody>
                    <a:bodyPr/>
                    <a:lstStyle/>
                    <a:p>
                      <a:pPr algn="r" fontAlgn="b"/>
                      <a:r>
                        <a:rPr lang="cs-CZ" sz="1000" b="0" i="0" u="none" strike="noStrike" dirty="0">
                          <a:effectLst/>
                          <a:latin typeface="Calibri Light" panose="020F0302020204030204" pitchFamily="34" charset="0"/>
                        </a:rPr>
                        <a:t>Sebepoškozování a sebevražedné myšlenky.</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35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59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32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592075948"/>
                  </a:ext>
                </a:extLst>
              </a:tr>
            </a:tbl>
          </a:graphicData>
        </a:graphic>
      </p:graphicFrame>
      <p:sp>
        <p:nvSpPr>
          <p:cNvPr id="22" name="Nadpis 1"/>
          <p:cNvSpPr txBox="1">
            <a:spLocks/>
          </p:cNvSpPr>
          <p:nvPr/>
        </p:nvSpPr>
        <p:spPr>
          <a:xfrm>
            <a:off x="407369" y="44624"/>
            <a:ext cx="11377264" cy="872331"/>
          </a:xfrm>
          <a:prstGeom prst="rect">
            <a:avLst/>
          </a:prstGeom>
        </p:spPr>
        <p:txBody>
          <a:bodyPr vert="horz" lIns="91438" tIns="45719" rIns="91438" bIns="45719" rtlCol="0" anchor="ctr">
            <a:noAutofit/>
          </a:bodyPr>
          <a:lstStyle>
            <a:lvl1pPr algn="l" defTabSz="914400" rtl="0" eaLnBrk="1" latinLnBrk="0" hangingPunct="1">
              <a:lnSpc>
                <a:spcPct val="100000"/>
              </a:lnSpc>
              <a:spcBef>
                <a:spcPct val="0"/>
              </a:spcBef>
              <a:buNone/>
              <a:defRPr sz="3000" b="1" i="0" kern="1200">
                <a:solidFill>
                  <a:srgbClr val="5C5F63"/>
                </a:solidFill>
                <a:latin typeface="Arial"/>
                <a:ea typeface="+mj-ea"/>
                <a:cs typeface="Aria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4400" b="0" i="0" u="none" strike="noStrike" kern="1200" cap="none" spc="0" normalizeH="0" baseline="0" noProof="0" dirty="0">
                <a:ln>
                  <a:noFill/>
                </a:ln>
                <a:solidFill>
                  <a:srgbClr val="5C5F63"/>
                </a:solidFill>
                <a:effectLst/>
                <a:uLnTx/>
                <a:uFillTx/>
                <a:latin typeface="Calibri Light" panose="020F0302020204030204"/>
                <a:ea typeface="+mj-ea"/>
                <a:cs typeface="Calibri Light" panose="020F0302020204030204" pitchFamily="34" charset="0"/>
              </a:rPr>
              <a:t>Zkušenost se situacemi</a:t>
            </a:r>
          </a:p>
        </p:txBody>
      </p:sp>
      <p:sp>
        <p:nvSpPr>
          <p:cNvPr id="10" name="TextovéPole 2">
            <a:extLst>
              <a:ext uri="{FF2B5EF4-FFF2-40B4-BE49-F238E27FC236}">
                <a16:creationId xmlns:a16="http://schemas.microsoft.com/office/drawing/2014/main" id="{CCA649F5-DC91-9D30-FA03-793E42E00BB7}"/>
              </a:ext>
            </a:extLst>
          </p:cNvPr>
          <p:cNvSpPr txBox="1"/>
          <p:nvPr/>
        </p:nvSpPr>
        <p:spPr>
          <a:xfrm>
            <a:off x="2286399" y="6395064"/>
            <a:ext cx="4745707" cy="507831"/>
          </a:xfrm>
          <a:prstGeom prst="rect">
            <a:avLst/>
          </a:prstGeom>
          <a:noFill/>
        </p:spPr>
        <p:txBody>
          <a:bodyPr wrap="square" rtlCol="0">
            <a:spAutoFit/>
          </a:bodyPr>
          <a:lstStyle/>
          <a:p>
            <a:r>
              <a:rPr lang="pt-BR" sz="900" i="1" dirty="0">
                <a:solidFill>
                  <a:schemeClr val="tx1">
                    <a:lumMod val="65000"/>
                    <a:lumOff val="35000"/>
                  </a:schemeClr>
                </a:solidFill>
                <a:latin typeface="+mj-lt"/>
              </a:rPr>
              <a:t>C3. Teď uvidíš různé situace, se kterými se děti a mladí lidé jako ty mohou setkat.</a:t>
            </a:r>
            <a:r>
              <a:rPr lang="cs-CZ" sz="900" i="1" dirty="0">
                <a:solidFill>
                  <a:schemeClr val="tx1">
                    <a:lumMod val="65000"/>
                    <a:lumOff val="35000"/>
                  </a:schemeClr>
                </a:solidFill>
                <a:latin typeface="+mj-lt"/>
              </a:rPr>
              <a:t> </a:t>
            </a:r>
            <a:r>
              <a:rPr lang="pt-BR" sz="900" i="1" dirty="0">
                <a:solidFill>
                  <a:schemeClr val="tx1">
                    <a:lumMod val="65000"/>
                    <a:lumOff val="35000"/>
                  </a:schemeClr>
                </a:solidFill>
                <a:latin typeface="+mj-lt"/>
              </a:rPr>
              <a:t>Pro každou z nich uveď, zda jsi se s ní setkal</a:t>
            </a:r>
            <a:r>
              <a:rPr lang="cs-CZ" sz="900" i="1" dirty="0">
                <a:solidFill>
                  <a:schemeClr val="tx1">
                    <a:lumMod val="65000"/>
                    <a:lumOff val="35000"/>
                  </a:schemeClr>
                </a:solidFill>
                <a:latin typeface="+mj-lt"/>
              </a:rPr>
              <a:t>/</a:t>
            </a:r>
            <a:r>
              <a:rPr lang="pt-BR" sz="900" i="1" dirty="0">
                <a:solidFill>
                  <a:schemeClr val="tx1">
                    <a:lumMod val="65000"/>
                    <a:lumOff val="35000"/>
                  </a:schemeClr>
                </a:solidFill>
                <a:latin typeface="+mj-lt"/>
              </a:rPr>
              <a:t>a ve svém okolí, třeba u svých kamarádů, spolužáků, známých a podobně.</a:t>
            </a:r>
            <a:endParaRPr lang="cs-CZ" sz="900" i="1" dirty="0">
              <a:solidFill>
                <a:schemeClr val="tx1">
                  <a:lumMod val="65000"/>
                  <a:lumOff val="35000"/>
                </a:schemeClr>
              </a:solidFill>
              <a:latin typeface="+mj-lt"/>
            </a:endParaRPr>
          </a:p>
          <a:p>
            <a:r>
              <a:rPr lang="pt-BR" sz="900" i="1" dirty="0">
                <a:solidFill>
                  <a:schemeClr val="tx1">
                    <a:lumMod val="65000"/>
                    <a:lumOff val="35000"/>
                  </a:schemeClr>
                </a:solidFill>
                <a:latin typeface="+mj-lt"/>
              </a:rPr>
              <a:t>C4. A se kterými z nich jsi se setkal</a:t>
            </a:r>
            <a:r>
              <a:rPr lang="cs-CZ" sz="900" i="1" dirty="0">
                <a:solidFill>
                  <a:schemeClr val="tx1">
                    <a:lumMod val="65000"/>
                    <a:lumOff val="35000"/>
                  </a:schemeClr>
                </a:solidFill>
                <a:latin typeface="+mj-lt"/>
              </a:rPr>
              <a:t>/</a:t>
            </a:r>
            <a:r>
              <a:rPr lang="pt-BR" sz="900" i="1" dirty="0">
                <a:solidFill>
                  <a:schemeClr val="tx1">
                    <a:lumMod val="65000"/>
                    <a:lumOff val="35000"/>
                  </a:schemeClr>
                </a:solidFill>
                <a:latin typeface="+mj-lt"/>
              </a:rPr>
              <a:t>a ty sám</a:t>
            </a:r>
            <a:r>
              <a:rPr lang="cs-CZ" sz="900" i="1" dirty="0">
                <a:solidFill>
                  <a:schemeClr val="tx1">
                    <a:lumMod val="65000"/>
                    <a:lumOff val="35000"/>
                  </a:schemeClr>
                </a:solidFill>
                <a:latin typeface="+mj-lt"/>
              </a:rPr>
              <a:t>/s</a:t>
            </a:r>
            <a:r>
              <a:rPr lang="pt-BR" sz="900" i="1" dirty="0">
                <a:solidFill>
                  <a:schemeClr val="tx1">
                    <a:lumMod val="65000"/>
                    <a:lumOff val="35000"/>
                  </a:schemeClr>
                </a:solidFill>
                <a:latin typeface="+mj-lt"/>
              </a:rPr>
              <a:t>ama, které se týkají i tebe osobně?</a:t>
            </a:r>
          </a:p>
        </p:txBody>
      </p:sp>
      <p:sp>
        <p:nvSpPr>
          <p:cNvPr id="5" name="Content Placeholder 3">
            <a:extLst>
              <a:ext uri="{FF2B5EF4-FFF2-40B4-BE49-F238E27FC236}">
                <a16:creationId xmlns:a16="http://schemas.microsoft.com/office/drawing/2014/main" id="{0DBE1901-8970-132E-12D9-F35FEA4E5504}"/>
              </a:ext>
            </a:extLst>
          </p:cNvPr>
          <p:cNvSpPr txBox="1">
            <a:spLocks/>
          </p:cNvSpPr>
          <p:nvPr/>
        </p:nvSpPr>
        <p:spPr>
          <a:xfrm>
            <a:off x="553600" y="1019169"/>
            <a:ext cx="11447056" cy="688576"/>
          </a:xfrm>
          <a:prstGeom prst="rect">
            <a:avLst/>
          </a:prstGeom>
          <a:solidFill>
            <a:sysClr val="window" lastClr="FFFFFF"/>
          </a:solidFill>
        </p:spPr>
        <p:txBody>
          <a:bodyPr anchor="ctr"/>
          <a:lstStyle>
            <a:lvl1pPr marL="180975" indent="-180975" algn="l" defTabSz="914400" rtl="0" eaLnBrk="1" latinLnBrk="0" hangingPunct="1">
              <a:spcBef>
                <a:spcPts val="600"/>
              </a:spcBef>
              <a:spcAft>
                <a:spcPts val="600"/>
              </a:spcAft>
              <a:buClr>
                <a:schemeClr val="accent1"/>
              </a:buClr>
              <a:buFont typeface="Arial" pitchFamily="34" charset="0"/>
              <a:buChar char="•"/>
              <a:defRPr sz="1800" kern="1200">
                <a:solidFill>
                  <a:schemeClr val="tx1"/>
                </a:solidFill>
                <a:latin typeface="+mn-lt"/>
                <a:ea typeface="+mn-ea"/>
                <a:cs typeface="Arial" pitchFamily="34" charset="0"/>
              </a:defRPr>
            </a:lvl1pPr>
            <a:lvl2pPr marL="447675" indent="-180975"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mn-lt"/>
                <a:ea typeface="+mn-ea"/>
                <a:cs typeface="Arial" pitchFamily="34" charset="0"/>
              </a:defRPr>
            </a:lvl2pPr>
            <a:lvl3pPr marL="714375" indent="-171450"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mn-lt"/>
                <a:ea typeface="+mn-ea"/>
                <a:cs typeface="Arial" pitchFamily="34" charset="0"/>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tx1"/>
                </a:solidFill>
                <a:latin typeface="+mn-lt"/>
                <a:ea typeface="+mn-ea"/>
                <a:cs typeface="Arial" pitchFamily="34" charset="0"/>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auto" latinLnBrk="0" hangingPunct="0">
              <a:lnSpc>
                <a:spcPct val="90000"/>
              </a:lnSpc>
              <a:spcBef>
                <a:spcPct val="25000"/>
              </a:spcBef>
              <a:spcAft>
                <a:spcPct val="0"/>
              </a:spcAft>
              <a:buClr>
                <a:srgbClr val="FFFFFF">
                  <a:lumMod val="65000"/>
                </a:srgbClr>
              </a:buClr>
              <a:buSzPct val="100000"/>
              <a:buFont typeface="Arial" pitchFamily="34" charset="0"/>
              <a:buNone/>
              <a:tabLst>
                <a:tab pos="6815138" algn="r"/>
              </a:tabLst>
              <a:defRPr/>
            </a:pPr>
            <a:r>
              <a:rPr kumimoji="0" lang="cs-CZ" sz="1400" b="0" i="0" u="none" strike="noStrike" kern="1200" cap="none" spc="0" normalizeH="0" baseline="0" noProof="0" dirty="0">
                <a:ln>
                  <a:noFill/>
                </a:ln>
                <a:solidFill>
                  <a:srgbClr val="E7E6E6">
                    <a:lumMod val="50000"/>
                  </a:srgbClr>
                </a:solidFill>
                <a:effectLst/>
                <a:uLnTx/>
                <a:uFillTx/>
                <a:latin typeface="Calibri Light" panose="020F0302020204030204"/>
                <a:ea typeface="+mn-ea"/>
                <a:cs typeface="Arial" pitchFamily="34" charset="0"/>
              </a:rPr>
              <a:t>Nejčastěji se děti a mladí ve svém okolí setkávají s neklidem a nesoustředěností. Dále se lží a podváděním, zvýšenou agresí a častou změnou nálad. </a:t>
            </a:r>
            <a:r>
              <a:rPr lang="cs-CZ" sz="1400" dirty="0">
                <a:solidFill>
                  <a:srgbClr val="E7E6E6">
                    <a:lumMod val="50000"/>
                  </a:srgbClr>
                </a:solidFill>
                <a:latin typeface="Calibri Light" panose="020F0302020204030204"/>
              </a:rPr>
              <a:t>U sebe nejčastěji pozorují nedostatek spánku, dělání si starostí, neklid a nesoustředěnost. </a:t>
            </a:r>
          </a:p>
          <a:p>
            <a:pPr marL="0" lvl="0" indent="0" algn="ctr" eaLnBrk="0" hangingPunct="0">
              <a:lnSpc>
                <a:spcPct val="90000"/>
              </a:lnSpc>
              <a:spcBef>
                <a:spcPct val="25000"/>
              </a:spcBef>
              <a:spcAft>
                <a:spcPct val="0"/>
              </a:spcAft>
              <a:buClr>
                <a:srgbClr val="FFFFFF">
                  <a:lumMod val="65000"/>
                </a:srgbClr>
              </a:buClr>
              <a:buSzPct val="100000"/>
              <a:buNone/>
              <a:tabLst>
                <a:tab pos="6815138" algn="r"/>
              </a:tabLst>
              <a:defRPr/>
            </a:pPr>
            <a:r>
              <a:rPr lang="cs-CZ" sz="1400" dirty="0">
                <a:solidFill>
                  <a:srgbClr val="E7E6E6">
                    <a:lumMod val="50000"/>
                  </a:srgbClr>
                </a:solidFill>
                <a:latin typeface="Calibri Light" panose="020F0302020204030204"/>
              </a:rPr>
              <a:t>Obecně platí, že si pozorované situace více připouštějí dívky než chlapci, co může mít souvis s odlišným emocionálním prožíváním v obou skupinách. Rovněž jsou situacím vystaveni více dospívající ve věku 16-19 let. Znepokojivým zjištěním je výskyt závažnější formy psychického diskomfortu, kdy více než čtvrtina dětí zažívá sebepoškozování a/nebo sebevražedné myšlenky. U mladých lidí ve věku 16–19 let a u dívek má více než třetina osobní zkušenost s touto situací. </a:t>
            </a:r>
          </a:p>
        </p:txBody>
      </p:sp>
      <p:sp>
        <p:nvSpPr>
          <p:cNvPr id="7" name="Obdélník 9">
            <a:extLst>
              <a:ext uri="{FF2B5EF4-FFF2-40B4-BE49-F238E27FC236}">
                <a16:creationId xmlns:a16="http://schemas.microsoft.com/office/drawing/2014/main" id="{62078C1E-7C5D-C88E-337F-F529539F32CE}"/>
              </a:ext>
            </a:extLst>
          </p:cNvPr>
          <p:cNvSpPr/>
          <p:nvPr/>
        </p:nvSpPr>
        <p:spPr>
          <a:xfrm>
            <a:off x="3196368" y="1930426"/>
            <a:ext cx="3926238" cy="340519"/>
          </a:xfrm>
          <a:prstGeom prst="roundRect">
            <a:avLst/>
          </a:prstGeom>
          <a:solidFill>
            <a:srgbClr val="6C488E"/>
          </a:solidFill>
          <a:ln w="12700" cap="flat" cmpd="sng" algn="ctr">
            <a:noFill/>
            <a:prstDash val="solid"/>
            <a:miter lim="800000"/>
          </a:ln>
          <a:effectLst>
            <a:outerShdw blurRad="50800" dist="38100" dir="2700000" algn="tl" rotWithShape="0">
              <a:prstClr val="black">
                <a:alpha val="40000"/>
              </a:prstClr>
            </a:outerShdw>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Setkal/a se ve svém okolí</a:t>
            </a:r>
          </a:p>
        </p:txBody>
      </p:sp>
      <p:graphicFrame>
        <p:nvGraphicFramePr>
          <p:cNvPr id="3" name="Chart 7">
            <a:extLst>
              <a:ext uri="{FF2B5EF4-FFF2-40B4-BE49-F238E27FC236}">
                <a16:creationId xmlns:a16="http://schemas.microsoft.com/office/drawing/2014/main" id="{FD162191-CFAE-C40E-5B30-74368E83AB09}"/>
              </a:ext>
            </a:extLst>
          </p:cNvPr>
          <p:cNvGraphicFramePr/>
          <p:nvPr>
            <p:extLst>
              <p:ext uri="{D42A27DB-BD31-4B8C-83A1-F6EECF244321}">
                <p14:modId xmlns:p14="http://schemas.microsoft.com/office/powerpoint/2010/main" val="4183315799"/>
              </p:ext>
            </p:extLst>
          </p:nvPr>
        </p:nvGraphicFramePr>
        <p:xfrm>
          <a:off x="3287688" y="2643677"/>
          <a:ext cx="1872208" cy="37605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1">
            <a:extLst>
              <a:ext uri="{FF2B5EF4-FFF2-40B4-BE49-F238E27FC236}">
                <a16:creationId xmlns:a16="http://schemas.microsoft.com/office/drawing/2014/main" id="{DA8F7153-354F-2ED7-65AE-B5DB3965A4B2}"/>
              </a:ext>
            </a:extLst>
          </p:cNvPr>
          <p:cNvGraphicFramePr>
            <a:graphicFrameLocks noGrp="1"/>
          </p:cNvGraphicFramePr>
          <p:nvPr>
            <p:extLst>
              <p:ext uri="{D42A27DB-BD31-4B8C-83A1-F6EECF244321}">
                <p14:modId xmlns:p14="http://schemas.microsoft.com/office/powerpoint/2010/main" val="3490819469"/>
              </p:ext>
            </p:extLst>
          </p:nvPr>
        </p:nvGraphicFramePr>
        <p:xfrm>
          <a:off x="7094006" y="2326870"/>
          <a:ext cx="4116697" cy="4088625"/>
        </p:xfrm>
        <a:graphic>
          <a:graphicData uri="http://schemas.openxmlformats.org/drawingml/2006/table">
            <a:tbl>
              <a:tblPr/>
              <a:tblGrid>
                <a:gridCol w="2287053">
                  <a:extLst>
                    <a:ext uri="{9D8B030D-6E8A-4147-A177-3AD203B41FA5}">
                      <a16:colId xmlns:a16="http://schemas.microsoft.com/office/drawing/2014/main" val="4064263987"/>
                    </a:ext>
                  </a:extLst>
                </a:gridCol>
                <a:gridCol w="457411">
                  <a:extLst>
                    <a:ext uri="{9D8B030D-6E8A-4147-A177-3AD203B41FA5}">
                      <a16:colId xmlns:a16="http://schemas.microsoft.com/office/drawing/2014/main" val="2894756490"/>
                    </a:ext>
                  </a:extLst>
                </a:gridCol>
                <a:gridCol w="457411">
                  <a:extLst>
                    <a:ext uri="{9D8B030D-6E8A-4147-A177-3AD203B41FA5}">
                      <a16:colId xmlns:a16="http://schemas.microsoft.com/office/drawing/2014/main" val="1700964301"/>
                    </a:ext>
                  </a:extLst>
                </a:gridCol>
                <a:gridCol w="457411">
                  <a:extLst>
                    <a:ext uri="{9D8B030D-6E8A-4147-A177-3AD203B41FA5}">
                      <a16:colId xmlns:a16="http://schemas.microsoft.com/office/drawing/2014/main" val="1117114120"/>
                    </a:ext>
                  </a:extLst>
                </a:gridCol>
                <a:gridCol w="457411">
                  <a:extLst>
                    <a:ext uri="{9D8B030D-6E8A-4147-A177-3AD203B41FA5}">
                      <a16:colId xmlns:a16="http://schemas.microsoft.com/office/drawing/2014/main" val="2461125772"/>
                    </a:ext>
                  </a:extLst>
                </a:gridCol>
              </a:tblGrid>
              <a:tr h="305564">
                <a:tc>
                  <a:txBody>
                    <a:bodyPr/>
                    <a:lstStyle/>
                    <a:p>
                      <a:pPr algn="ctr" fontAlgn="b"/>
                      <a:endParaRPr kumimoji="0" lang="en-US" sz="1100" b="0" i="0" u="none" strike="noStrike" kern="1200" cap="none" spc="0" normalizeH="0" baseline="0" noProof="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0" i="0" u="none" strike="noStrike" dirty="0">
                          <a:effectLst/>
                          <a:latin typeface="+mj-lt"/>
                        </a:rPr>
                        <a:t>chlapec</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cs-CZ" sz="1000" b="0" i="0" u="none" strike="noStrike" dirty="0">
                          <a:effectLst/>
                          <a:latin typeface="+mj-lt"/>
                        </a:rPr>
                        <a:t>dívka</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cs-CZ" sz="1000" b="0" i="0" u="none" strike="noStrike" dirty="0">
                          <a:effectLst/>
                          <a:latin typeface="+mj-lt"/>
                        </a:rPr>
                        <a:t>12 - 15 let</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cs-CZ" sz="1000" b="0" i="0" u="none" strike="noStrike" dirty="0">
                          <a:effectLst/>
                          <a:latin typeface="+mj-lt"/>
                        </a:rPr>
                        <a:t>16 - 19 let</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766418058"/>
                  </a:ext>
                </a:extLst>
              </a:tr>
              <a:tr h="251620">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57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56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45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4007082603"/>
                  </a:ext>
                </a:extLst>
              </a:tr>
              <a:tr h="251620">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42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48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42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48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647054537"/>
                  </a:ext>
                </a:extLst>
              </a:tr>
              <a:tr h="251620">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48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50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46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52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760477879"/>
                  </a:ext>
                </a:extLst>
              </a:tr>
              <a:tr h="251620">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37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44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58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998147101"/>
                  </a:ext>
                </a:extLst>
              </a:tr>
              <a:tr h="251620">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53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60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44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461081729"/>
                  </a:ext>
                </a:extLst>
              </a:tr>
              <a:tr h="251620">
                <a:tc>
                  <a:txBody>
                    <a:bodyPr/>
                    <a:lstStyle/>
                    <a:p>
                      <a:pPr algn="r" fontAlgn="b"/>
                      <a:endParaRPr lang="es-ES"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36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40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33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42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222078642"/>
                  </a:ext>
                </a:extLst>
              </a:tr>
              <a:tr h="251620">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41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37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987560467"/>
                  </a:ext>
                </a:extLst>
              </a:tr>
              <a:tr h="251620">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36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55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32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58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315437707"/>
                  </a:ext>
                </a:extLst>
              </a:tr>
              <a:tr h="251620">
                <a:tc>
                  <a:txBody>
                    <a:bodyPr/>
                    <a:lstStyle/>
                    <a:p>
                      <a:pPr algn="r" fontAlgn="b"/>
                      <a:endParaRPr lang="pt-BR"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32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55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34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54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325712784"/>
                  </a:ext>
                </a:extLst>
              </a:tr>
              <a:tr h="251620">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48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44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215042313"/>
                  </a:ext>
                </a:extLst>
              </a:tr>
              <a:tr h="251620">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34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59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30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640212683"/>
                  </a:ext>
                </a:extLst>
              </a:tr>
              <a:tr h="251620">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40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37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082074615"/>
                  </a:ext>
                </a:extLst>
              </a:tr>
              <a:tr h="251620">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34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47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33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48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360214169"/>
                  </a:ext>
                </a:extLst>
              </a:tr>
              <a:tr h="251620">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3536283042"/>
                  </a:ext>
                </a:extLst>
              </a:tr>
              <a:tr h="251620">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21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37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21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37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592075948"/>
                  </a:ext>
                </a:extLst>
              </a:tr>
            </a:tbl>
          </a:graphicData>
        </a:graphic>
      </p:graphicFrame>
      <p:sp>
        <p:nvSpPr>
          <p:cNvPr id="9" name="Obdélník 9">
            <a:extLst>
              <a:ext uri="{FF2B5EF4-FFF2-40B4-BE49-F238E27FC236}">
                <a16:creationId xmlns:a16="http://schemas.microsoft.com/office/drawing/2014/main" id="{30E6A9B0-36F4-F895-EA92-2341218928CB}"/>
              </a:ext>
            </a:extLst>
          </p:cNvPr>
          <p:cNvSpPr/>
          <p:nvPr/>
        </p:nvSpPr>
        <p:spPr>
          <a:xfrm>
            <a:off x="7322701" y="1936353"/>
            <a:ext cx="3973878" cy="340519"/>
          </a:xfrm>
          <a:prstGeom prst="roundRect">
            <a:avLst/>
          </a:prstGeom>
          <a:solidFill>
            <a:srgbClr val="6C488E"/>
          </a:solidFill>
          <a:ln w="12700" cap="flat" cmpd="sng" algn="ctr">
            <a:noFill/>
            <a:prstDash val="solid"/>
            <a:miter lim="800000"/>
          </a:ln>
          <a:effectLst>
            <a:outerShdw blurRad="50800" dist="38100" dir="2700000" algn="tl" rotWithShape="0">
              <a:prstClr val="black">
                <a:alpha val="40000"/>
              </a:prstClr>
            </a:outerShdw>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Setkal/a se osobně</a:t>
            </a:r>
          </a:p>
        </p:txBody>
      </p:sp>
      <p:graphicFrame>
        <p:nvGraphicFramePr>
          <p:cNvPr id="12" name="Chart 7">
            <a:extLst>
              <a:ext uri="{FF2B5EF4-FFF2-40B4-BE49-F238E27FC236}">
                <a16:creationId xmlns:a16="http://schemas.microsoft.com/office/drawing/2014/main" id="{CF8F523E-C603-8990-BD77-4895522472C8}"/>
              </a:ext>
            </a:extLst>
          </p:cNvPr>
          <p:cNvGraphicFramePr/>
          <p:nvPr>
            <p:extLst>
              <p:ext uri="{D42A27DB-BD31-4B8C-83A1-F6EECF244321}">
                <p14:modId xmlns:p14="http://schemas.microsoft.com/office/powerpoint/2010/main" val="191505007"/>
              </p:ext>
            </p:extLst>
          </p:nvPr>
        </p:nvGraphicFramePr>
        <p:xfrm>
          <a:off x="7394493" y="2634469"/>
          <a:ext cx="1872208" cy="3760595"/>
        </p:xfrm>
        <a:graphic>
          <a:graphicData uri="http://schemas.openxmlformats.org/drawingml/2006/chart">
            <c:chart xmlns:c="http://schemas.openxmlformats.org/drawingml/2006/chart" xmlns:r="http://schemas.openxmlformats.org/officeDocument/2006/relationships" r:id="rId4"/>
          </a:graphicData>
        </a:graphic>
      </p:graphicFrame>
      <p:sp>
        <p:nvSpPr>
          <p:cNvPr id="6" name="clipart_drawncirclegreen">
            <a:extLst>
              <a:ext uri="{FF2B5EF4-FFF2-40B4-BE49-F238E27FC236}">
                <a16:creationId xmlns:a16="http://schemas.microsoft.com/office/drawing/2014/main" id="{2A514D95-A246-2159-95FA-EFDF683C6E24}"/>
              </a:ext>
            </a:extLst>
          </p:cNvPr>
          <p:cNvSpPr>
            <a:spLocks/>
          </p:cNvSpPr>
          <p:nvPr/>
        </p:nvSpPr>
        <p:spPr bwMode="gray">
          <a:xfrm flipH="1" flipV="1">
            <a:off x="9878662" y="3416782"/>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11" name="clipart_drawncirclegreen">
            <a:extLst>
              <a:ext uri="{FF2B5EF4-FFF2-40B4-BE49-F238E27FC236}">
                <a16:creationId xmlns:a16="http://schemas.microsoft.com/office/drawing/2014/main" id="{8EF742AC-476C-20F0-8CF7-462620BCF805}"/>
              </a:ext>
            </a:extLst>
          </p:cNvPr>
          <p:cNvSpPr>
            <a:spLocks/>
          </p:cNvSpPr>
          <p:nvPr/>
        </p:nvSpPr>
        <p:spPr bwMode="gray">
          <a:xfrm flipH="1" flipV="1">
            <a:off x="9879366" y="4168410"/>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13" name="clipart_drawncirclegreen">
            <a:extLst>
              <a:ext uri="{FF2B5EF4-FFF2-40B4-BE49-F238E27FC236}">
                <a16:creationId xmlns:a16="http://schemas.microsoft.com/office/drawing/2014/main" id="{3C47B365-BB80-3DF8-CA84-348926A5C9F1}"/>
              </a:ext>
            </a:extLst>
          </p:cNvPr>
          <p:cNvSpPr>
            <a:spLocks/>
          </p:cNvSpPr>
          <p:nvPr/>
        </p:nvSpPr>
        <p:spPr bwMode="gray">
          <a:xfrm flipH="1" flipV="1">
            <a:off x="9878662" y="4942577"/>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14" name="clipart_drawncirclegreen">
            <a:extLst>
              <a:ext uri="{FF2B5EF4-FFF2-40B4-BE49-F238E27FC236}">
                <a16:creationId xmlns:a16="http://schemas.microsoft.com/office/drawing/2014/main" id="{73CCFE09-FF69-4503-FBC9-AF21C405B768}"/>
              </a:ext>
            </a:extLst>
          </p:cNvPr>
          <p:cNvSpPr>
            <a:spLocks/>
          </p:cNvSpPr>
          <p:nvPr/>
        </p:nvSpPr>
        <p:spPr bwMode="gray">
          <a:xfrm flipH="1" flipV="1">
            <a:off x="8472264" y="4914391"/>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15" name="clipart_drawncirclegreen">
            <a:extLst>
              <a:ext uri="{FF2B5EF4-FFF2-40B4-BE49-F238E27FC236}">
                <a16:creationId xmlns:a16="http://schemas.microsoft.com/office/drawing/2014/main" id="{B1959565-08A5-2A68-C110-B321E1C86671}"/>
              </a:ext>
            </a:extLst>
          </p:cNvPr>
          <p:cNvSpPr>
            <a:spLocks/>
          </p:cNvSpPr>
          <p:nvPr/>
        </p:nvSpPr>
        <p:spPr bwMode="gray">
          <a:xfrm flipH="1" flipV="1">
            <a:off x="8444644" y="3667250"/>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16" name="clipart_drawncirclegreen">
            <a:extLst>
              <a:ext uri="{FF2B5EF4-FFF2-40B4-BE49-F238E27FC236}">
                <a16:creationId xmlns:a16="http://schemas.microsoft.com/office/drawing/2014/main" id="{4DE0F82F-87E6-4394-DB73-A45E1FF99E3D}"/>
              </a:ext>
            </a:extLst>
          </p:cNvPr>
          <p:cNvSpPr>
            <a:spLocks/>
          </p:cNvSpPr>
          <p:nvPr/>
        </p:nvSpPr>
        <p:spPr bwMode="gray">
          <a:xfrm flipH="1" flipV="1">
            <a:off x="8444644" y="2658681"/>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17" name="clipart_drawncirclegreen">
            <a:extLst>
              <a:ext uri="{FF2B5EF4-FFF2-40B4-BE49-F238E27FC236}">
                <a16:creationId xmlns:a16="http://schemas.microsoft.com/office/drawing/2014/main" id="{58DE7AFC-0D60-C094-3910-75BAF7E45492}"/>
              </a:ext>
            </a:extLst>
          </p:cNvPr>
          <p:cNvSpPr>
            <a:spLocks/>
          </p:cNvSpPr>
          <p:nvPr/>
        </p:nvSpPr>
        <p:spPr bwMode="gray">
          <a:xfrm flipH="1" flipV="1">
            <a:off x="9408368" y="2658681"/>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18" name="clipart_drawncirclegreen">
            <a:extLst>
              <a:ext uri="{FF2B5EF4-FFF2-40B4-BE49-F238E27FC236}">
                <a16:creationId xmlns:a16="http://schemas.microsoft.com/office/drawing/2014/main" id="{8DB14052-636F-516E-D977-82F88A499FA6}"/>
              </a:ext>
            </a:extLst>
          </p:cNvPr>
          <p:cNvSpPr>
            <a:spLocks/>
          </p:cNvSpPr>
          <p:nvPr/>
        </p:nvSpPr>
        <p:spPr bwMode="gray">
          <a:xfrm flipH="1" flipV="1">
            <a:off x="10321004" y="2658681"/>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19" name="clipart_drawncirclegreen">
            <a:extLst>
              <a:ext uri="{FF2B5EF4-FFF2-40B4-BE49-F238E27FC236}">
                <a16:creationId xmlns:a16="http://schemas.microsoft.com/office/drawing/2014/main" id="{E5BDCD36-5838-1139-8E38-66319F35E753}"/>
              </a:ext>
            </a:extLst>
          </p:cNvPr>
          <p:cNvSpPr>
            <a:spLocks/>
          </p:cNvSpPr>
          <p:nvPr/>
        </p:nvSpPr>
        <p:spPr bwMode="gray">
          <a:xfrm flipH="1" flipV="1">
            <a:off x="10339547" y="3187572"/>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20" name="clipart_drawncirclegreen">
            <a:extLst>
              <a:ext uri="{FF2B5EF4-FFF2-40B4-BE49-F238E27FC236}">
                <a16:creationId xmlns:a16="http://schemas.microsoft.com/office/drawing/2014/main" id="{974EA3D1-3D18-FDB2-71D3-615440E82F15}"/>
              </a:ext>
            </a:extLst>
          </p:cNvPr>
          <p:cNvSpPr>
            <a:spLocks/>
          </p:cNvSpPr>
          <p:nvPr/>
        </p:nvSpPr>
        <p:spPr bwMode="gray">
          <a:xfrm flipH="1" flipV="1">
            <a:off x="10364662" y="3416782"/>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21" name="clipart_drawncirclegreen">
            <a:extLst>
              <a:ext uri="{FF2B5EF4-FFF2-40B4-BE49-F238E27FC236}">
                <a16:creationId xmlns:a16="http://schemas.microsoft.com/office/drawing/2014/main" id="{A11D3C16-E041-A71E-5B26-3F8E20AD5E41}"/>
              </a:ext>
            </a:extLst>
          </p:cNvPr>
          <p:cNvSpPr>
            <a:spLocks/>
          </p:cNvSpPr>
          <p:nvPr/>
        </p:nvSpPr>
        <p:spPr bwMode="gray">
          <a:xfrm flipH="1" flipV="1">
            <a:off x="10362462" y="3676473"/>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23" name="clipart_drawncirclegreen">
            <a:extLst>
              <a:ext uri="{FF2B5EF4-FFF2-40B4-BE49-F238E27FC236}">
                <a16:creationId xmlns:a16="http://schemas.microsoft.com/office/drawing/2014/main" id="{463382D4-BB2E-1A29-5865-6F96C084B740}"/>
              </a:ext>
            </a:extLst>
          </p:cNvPr>
          <p:cNvSpPr>
            <a:spLocks/>
          </p:cNvSpPr>
          <p:nvPr/>
        </p:nvSpPr>
        <p:spPr bwMode="gray">
          <a:xfrm flipH="1" flipV="1">
            <a:off x="10339547" y="4942577"/>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24" name="clipart_drawncirclegreen">
            <a:extLst>
              <a:ext uri="{FF2B5EF4-FFF2-40B4-BE49-F238E27FC236}">
                <a16:creationId xmlns:a16="http://schemas.microsoft.com/office/drawing/2014/main" id="{B9175EB4-DDFC-EC5E-8837-915E46327D37}"/>
              </a:ext>
            </a:extLst>
          </p:cNvPr>
          <p:cNvSpPr>
            <a:spLocks/>
          </p:cNvSpPr>
          <p:nvPr/>
        </p:nvSpPr>
        <p:spPr bwMode="gray">
          <a:xfrm flipH="1" flipV="1">
            <a:off x="10792939" y="3669251"/>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25" name="clipart_drawncirclegreen">
            <a:extLst>
              <a:ext uri="{FF2B5EF4-FFF2-40B4-BE49-F238E27FC236}">
                <a16:creationId xmlns:a16="http://schemas.microsoft.com/office/drawing/2014/main" id="{973185F5-D633-EEF9-DCB2-D36137A84303}"/>
              </a:ext>
            </a:extLst>
          </p:cNvPr>
          <p:cNvSpPr>
            <a:spLocks/>
          </p:cNvSpPr>
          <p:nvPr/>
        </p:nvSpPr>
        <p:spPr bwMode="gray">
          <a:xfrm flipH="1" flipV="1">
            <a:off x="10803451" y="4942577"/>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26" name="clipart_drawncirclegreen">
            <a:extLst>
              <a:ext uri="{FF2B5EF4-FFF2-40B4-BE49-F238E27FC236}">
                <a16:creationId xmlns:a16="http://schemas.microsoft.com/office/drawing/2014/main" id="{6C376107-A910-2347-E5F5-2F2027CE7B90}"/>
              </a:ext>
            </a:extLst>
          </p:cNvPr>
          <p:cNvSpPr>
            <a:spLocks/>
          </p:cNvSpPr>
          <p:nvPr/>
        </p:nvSpPr>
        <p:spPr bwMode="gray">
          <a:xfrm flipH="1" flipV="1">
            <a:off x="10807018" y="4198734"/>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27" name="clipart_drawncirclegreen">
            <a:extLst>
              <a:ext uri="{FF2B5EF4-FFF2-40B4-BE49-F238E27FC236}">
                <a16:creationId xmlns:a16="http://schemas.microsoft.com/office/drawing/2014/main" id="{DC057C4D-FAAC-0CDE-49E8-5A4C27F91EA6}"/>
              </a:ext>
            </a:extLst>
          </p:cNvPr>
          <p:cNvSpPr>
            <a:spLocks/>
          </p:cNvSpPr>
          <p:nvPr/>
        </p:nvSpPr>
        <p:spPr bwMode="gray">
          <a:xfrm flipH="1" flipV="1">
            <a:off x="10792939" y="2651851"/>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28" name="clipart_drawncirclegreen">
            <a:extLst>
              <a:ext uri="{FF2B5EF4-FFF2-40B4-BE49-F238E27FC236}">
                <a16:creationId xmlns:a16="http://schemas.microsoft.com/office/drawing/2014/main" id="{3FF05C8E-2374-E8ED-7ACA-3B2C081BBDF4}"/>
              </a:ext>
            </a:extLst>
          </p:cNvPr>
          <p:cNvSpPr>
            <a:spLocks/>
          </p:cNvSpPr>
          <p:nvPr/>
        </p:nvSpPr>
        <p:spPr bwMode="gray">
          <a:xfrm flipH="1" flipV="1">
            <a:off x="6708922" y="2658681"/>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29" name="clipart_drawncirclegreen">
            <a:extLst>
              <a:ext uri="{FF2B5EF4-FFF2-40B4-BE49-F238E27FC236}">
                <a16:creationId xmlns:a16="http://schemas.microsoft.com/office/drawing/2014/main" id="{39C3D892-838A-0CC9-817F-32DFDE7688A5}"/>
              </a:ext>
            </a:extLst>
          </p:cNvPr>
          <p:cNvSpPr>
            <a:spLocks/>
          </p:cNvSpPr>
          <p:nvPr/>
        </p:nvSpPr>
        <p:spPr bwMode="gray">
          <a:xfrm flipH="1" flipV="1">
            <a:off x="6686134" y="3671607"/>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30" name="clipart_drawncirclegreen">
            <a:extLst>
              <a:ext uri="{FF2B5EF4-FFF2-40B4-BE49-F238E27FC236}">
                <a16:creationId xmlns:a16="http://schemas.microsoft.com/office/drawing/2014/main" id="{60B95EE7-7837-D39E-6039-C06A99E06FA3}"/>
              </a:ext>
            </a:extLst>
          </p:cNvPr>
          <p:cNvSpPr>
            <a:spLocks/>
          </p:cNvSpPr>
          <p:nvPr/>
        </p:nvSpPr>
        <p:spPr bwMode="gray">
          <a:xfrm flipH="1" flipV="1">
            <a:off x="6248046" y="2654328"/>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31" name="clipart_drawncirclegreen">
            <a:extLst>
              <a:ext uri="{FF2B5EF4-FFF2-40B4-BE49-F238E27FC236}">
                <a16:creationId xmlns:a16="http://schemas.microsoft.com/office/drawing/2014/main" id="{D7897911-34EF-1559-1AD0-F664352938C3}"/>
              </a:ext>
            </a:extLst>
          </p:cNvPr>
          <p:cNvSpPr>
            <a:spLocks/>
          </p:cNvSpPr>
          <p:nvPr/>
        </p:nvSpPr>
        <p:spPr bwMode="gray">
          <a:xfrm flipH="1" flipV="1">
            <a:off x="5825066" y="2643677"/>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32" name="clipart_drawncirclegreen">
            <a:extLst>
              <a:ext uri="{FF2B5EF4-FFF2-40B4-BE49-F238E27FC236}">
                <a16:creationId xmlns:a16="http://schemas.microsoft.com/office/drawing/2014/main" id="{831F7951-36A7-856C-482F-40E0E97F9DAE}"/>
              </a:ext>
            </a:extLst>
          </p:cNvPr>
          <p:cNvSpPr>
            <a:spLocks/>
          </p:cNvSpPr>
          <p:nvPr/>
        </p:nvSpPr>
        <p:spPr bwMode="gray">
          <a:xfrm flipH="1" flipV="1">
            <a:off x="5816025" y="2908265"/>
            <a:ext cx="360040" cy="204026"/>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33" name="clipart_drawncirclegreen">
            <a:extLst>
              <a:ext uri="{FF2B5EF4-FFF2-40B4-BE49-F238E27FC236}">
                <a16:creationId xmlns:a16="http://schemas.microsoft.com/office/drawing/2014/main" id="{F3AB2793-51DB-BFC7-CF06-3F9F81C21ABA}"/>
              </a:ext>
            </a:extLst>
          </p:cNvPr>
          <p:cNvSpPr>
            <a:spLocks/>
          </p:cNvSpPr>
          <p:nvPr/>
        </p:nvSpPr>
        <p:spPr bwMode="gray">
          <a:xfrm flipH="1" flipV="1">
            <a:off x="5841140" y="3162519"/>
            <a:ext cx="360040" cy="204026"/>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34" name="clipart_drawncirclegreen">
            <a:extLst>
              <a:ext uri="{FF2B5EF4-FFF2-40B4-BE49-F238E27FC236}">
                <a16:creationId xmlns:a16="http://schemas.microsoft.com/office/drawing/2014/main" id="{3F8DEBA3-6EDA-F0BF-33EA-10D66E43ABE6}"/>
              </a:ext>
            </a:extLst>
          </p:cNvPr>
          <p:cNvSpPr>
            <a:spLocks/>
          </p:cNvSpPr>
          <p:nvPr/>
        </p:nvSpPr>
        <p:spPr bwMode="gray">
          <a:xfrm flipH="1" flipV="1">
            <a:off x="5836432" y="3411738"/>
            <a:ext cx="360040" cy="204026"/>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35" name="clipart_drawncirclegreen">
            <a:extLst>
              <a:ext uri="{FF2B5EF4-FFF2-40B4-BE49-F238E27FC236}">
                <a16:creationId xmlns:a16="http://schemas.microsoft.com/office/drawing/2014/main" id="{23685B91-10A4-E070-DAC9-5B092378F4B1}"/>
              </a:ext>
            </a:extLst>
          </p:cNvPr>
          <p:cNvSpPr>
            <a:spLocks/>
          </p:cNvSpPr>
          <p:nvPr/>
        </p:nvSpPr>
        <p:spPr bwMode="gray">
          <a:xfrm flipH="1" flipV="1">
            <a:off x="5394193" y="2666500"/>
            <a:ext cx="360040" cy="204026"/>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38" name="clipart_drawncirclegreen">
            <a:extLst>
              <a:ext uri="{FF2B5EF4-FFF2-40B4-BE49-F238E27FC236}">
                <a16:creationId xmlns:a16="http://schemas.microsoft.com/office/drawing/2014/main" id="{52CF007F-ADDD-38E9-03A9-F9433302AB88}"/>
              </a:ext>
            </a:extLst>
          </p:cNvPr>
          <p:cNvSpPr>
            <a:spLocks/>
          </p:cNvSpPr>
          <p:nvPr/>
        </p:nvSpPr>
        <p:spPr bwMode="gray">
          <a:xfrm flipH="1" flipV="1">
            <a:off x="8792314" y="6445670"/>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39" name="BlokTextu 38">
            <a:extLst>
              <a:ext uri="{FF2B5EF4-FFF2-40B4-BE49-F238E27FC236}">
                <a16:creationId xmlns:a16="http://schemas.microsoft.com/office/drawing/2014/main" id="{BFEF1EC3-34D0-BE99-98B0-C33E53AADCC8}"/>
              </a:ext>
            </a:extLst>
          </p:cNvPr>
          <p:cNvSpPr txBox="1"/>
          <p:nvPr/>
        </p:nvSpPr>
        <p:spPr>
          <a:xfrm>
            <a:off x="9120336" y="6392361"/>
            <a:ext cx="2549016" cy="276999"/>
          </a:xfrm>
          <a:prstGeom prst="rect">
            <a:avLst/>
          </a:prstGeom>
          <a:noFill/>
        </p:spPr>
        <p:txBody>
          <a:bodyPr wrap="square" rtlCol="0">
            <a:spAutoFit/>
          </a:bodyPr>
          <a:lstStyle/>
          <a:p>
            <a:r>
              <a:rPr lang="sk-SK" sz="1200" dirty="0">
                <a:solidFill>
                  <a:srgbClr val="E7E6E6">
                    <a:lumMod val="50000"/>
                  </a:srgbClr>
                </a:solidFill>
                <a:latin typeface="Calibri Light" panose="020F0302020204030204"/>
                <a:cs typeface="Arial" pitchFamily="34" charset="0"/>
              </a:rPr>
              <a:t>Top </a:t>
            </a:r>
            <a:r>
              <a:rPr lang="sk-SK" sz="1200" dirty="0" err="1">
                <a:solidFill>
                  <a:srgbClr val="E7E6E6">
                    <a:lumMod val="50000"/>
                  </a:srgbClr>
                </a:solidFill>
                <a:latin typeface="Calibri Light" panose="020F0302020204030204"/>
                <a:cs typeface="Arial" pitchFamily="34" charset="0"/>
              </a:rPr>
              <a:t>situace</a:t>
            </a:r>
            <a:r>
              <a:rPr lang="sk-SK" sz="1200" dirty="0">
                <a:solidFill>
                  <a:srgbClr val="E7E6E6">
                    <a:lumMod val="50000"/>
                  </a:srgbClr>
                </a:solidFill>
                <a:latin typeface="Calibri Light" panose="020F0302020204030204"/>
                <a:cs typeface="Arial" pitchFamily="34" charset="0"/>
              </a:rPr>
              <a:t> v segmentu</a:t>
            </a:r>
          </a:p>
        </p:txBody>
      </p:sp>
      <p:sp>
        <p:nvSpPr>
          <p:cNvPr id="2" name="Obdĺžnik: zaoblené rohy 1">
            <a:extLst>
              <a:ext uri="{FF2B5EF4-FFF2-40B4-BE49-F238E27FC236}">
                <a16:creationId xmlns:a16="http://schemas.microsoft.com/office/drawing/2014/main" id="{406CAC00-4C10-565A-51E5-54F237601EBC}"/>
              </a:ext>
            </a:extLst>
          </p:cNvPr>
          <p:cNvSpPr/>
          <p:nvPr/>
        </p:nvSpPr>
        <p:spPr>
          <a:xfrm>
            <a:off x="7306698" y="6135175"/>
            <a:ext cx="3973878" cy="293306"/>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sk-SK"/>
          </a:p>
        </p:txBody>
      </p:sp>
    </p:spTree>
    <p:extLst>
      <p:ext uri="{BB962C8B-B14F-4D97-AF65-F5344CB8AC3E}">
        <p14:creationId xmlns:p14="http://schemas.microsoft.com/office/powerpoint/2010/main" val="3615884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ulka 1">
            <a:extLst>
              <a:ext uri="{FF2B5EF4-FFF2-40B4-BE49-F238E27FC236}">
                <a16:creationId xmlns:a16="http://schemas.microsoft.com/office/drawing/2014/main" id="{2FD9F4CF-4FE9-8EDA-1728-0BC992F15EEC}"/>
              </a:ext>
            </a:extLst>
          </p:cNvPr>
          <p:cNvGraphicFramePr>
            <a:graphicFrameLocks noGrp="1"/>
          </p:cNvGraphicFramePr>
          <p:nvPr>
            <p:extLst>
              <p:ext uri="{D42A27DB-BD31-4B8C-83A1-F6EECF244321}">
                <p14:modId xmlns:p14="http://schemas.microsoft.com/office/powerpoint/2010/main" val="395023820"/>
              </p:ext>
            </p:extLst>
          </p:nvPr>
        </p:nvGraphicFramePr>
        <p:xfrm>
          <a:off x="695400" y="2321173"/>
          <a:ext cx="6902662" cy="4088625"/>
        </p:xfrm>
        <a:graphic>
          <a:graphicData uri="http://schemas.openxmlformats.org/drawingml/2006/table">
            <a:tbl>
              <a:tblPr/>
              <a:tblGrid>
                <a:gridCol w="3014662">
                  <a:extLst>
                    <a:ext uri="{9D8B030D-6E8A-4147-A177-3AD203B41FA5}">
                      <a16:colId xmlns:a16="http://schemas.microsoft.com/office/drawing/2014/main" val="1986763786"/>
                    </a:ext>
                  </a:extLst>
                </a:gridCol>
                <a:gridCol w="2160000">
                  <a:extLst>
                    <a:ext uri="{9D8B030D-6E8A-4147-A177-3AD203B41FA5}">
                      <a16:colId xmlns:a16="http://schemas.microsoft.com/office/drawing/2014/main" val="4064263987"/>
                    </a:ext>
                  </a:extLst>
                </a:gridCol>
                <a:gridCol w="432000">
                  <a:extLst>
                    <a:ext uri="{9D8B030D-6E8A-4147-A177-3AD203B41FA5}">
                      <a16:colId xmlns:a16="http://schemas.microsoft.com/office/drawing/2014/main" val="2894756490"/>
                    </a:ext>
                  </a:extLst>
                </a:gridCol>
                <a:gridCol w="432000">
                  <a:extLst>
                    <a:ext uri="{9D8B030D-6E8A-4147-A177-3AD203B41FA5}">
                      <a16:colId xmlns:a16="http://schemas.microsoft.com/office/drawing/2014/main" val="1700964301"/>
                    </a:ext>
                  </a:extLst>
                </a:gridCol>
                <a:gridCol w="432000">
                  <a:extLst>
                    <a:ext uri="{9D8B030D-6E8A-4147-A177-3AD203B41FA5}">
                      <a16:colId xmlns:a16="http://schemas.microsoft.com/office/drawing/2014/main" val="1117114120"/>
                    </a:ext>
                  </a:extLst>
                </a:gridCol>
                <a:gridCol w="432000">
                  <a:extLst>
                    <a:ext uri="{9D8B030D-6E8A-4147-A177-3AD203B41FA5}">
                      <a16:colId xmlns:a16="http://schemas.microsoft.com/office/drawing/2014/main" val="2461125772"/>
                    </a:ext>
                  </a:extLst>
                </a:gridCol>
              </a:tblGrid>
              <a:tr h="305564">
                <a:tc>
                  <a:txBody>
                    <a:bodyPr/>
                    <a:lstStyle/>
                    <a:p>
                      <a:pPr algn="ctr" fontAlgn="b"/>
                      <a:endParaRPr kumimoji="0" lang="en-US" sz="1100" b="0" i="0" u="none" strike="noStrike" kern="1200" cap="none" spc="0" normalizeH="0" baseline="0" noProof="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en-US" sz="1100" b="0" i="0" u="none" strike="noStrike" kern="1200" cap="none" spc="0" normalizeH="0" baseline="0" noProof="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0" i="0" u="none" strike="noStrike" dirty="0">
                          <a:effectLst/>
                          <a:latin typeface="+mj-lt"/>
                        </a:rPr>
                        <a:t>chlapec</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cs-CZ" sz="1000" b="0" i="0" u="none" strike="noStrike" dirty="0">
                          <a:effectLst/>
                          <a:latin typeface="+mj-lt"/>
                        </a:rPr>
                        <a:t>dívka</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cs-CZ" sz="1000" b="0" i="0" u="none" strike="noStrike" dirty="0">
                          <a:effectLst/>
                          <a:latin typeface="+mj-lt"/>
                        </a:rPr>
                        <a:t>12 - 15 let</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cs-CZ" sz="1000" b="0" i="0" u="none" strike="noStrike" dirty="0">
                          <a:effectLst/>
                          <a:latin typeface="+mj-lt"/>
                        </a:rPr>
                        <a:t>16 - 19 let</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766418058"/>
                  </a:ext>
                </a:extLst>
              </a:tr>
              <a:tr h="251620">
                <a:tc>
                  <a:txBody>
                    <a:bodyPr/>
                    <a:lstStyle/>
                    <a:p>
                      <a:pPr algn="r" fontAlgn="b"/>
                      <a:r>
                        <a:rPr lang="cs-CZ" sz="1000" b="0" i="0" u="none" strike="noStrike" dirty="0">
                          <a:effectLst/>
                          <a:latin typeface="Calibri Light" panose="020F0302020204030204" pitchFamily="34" charset="0"/>
                        </a:rPr>
                        <a:t>Kontakt s kamarády, kolektivem.</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80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74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80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4007082603"/>
                  </a:ext>
                </a:extLst>
              </a:tr>
              <a:tr h="251620">
                <a:tc>
                  <a:txBody>
                    <a:bodyPr/>
                    <a:lstStyle/>
                    <a:p>
                      <a:pPr algn="r" fontAlgn="b"/>
                      <a:r>
                        <a:rPr lang="cs-CZ" sz="1000" b="0" i="0" u="none" strike="noStrike">
                          <a:effectLst/>
                          <a:latin typeface="Calibri Light" panose="020F0302020204030204" pitchFamily="34" charset="0"/>
                        </a:rPr>
                        <a:t>Mít se komu svěřit.</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83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81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647054537"/>
                  </a:ext>
                </a:extLst>
              </a:tr>
              <a:tr h="251620">
                <a:tc>
                  <a:txBody>
                    <a:bodyPr/>
                    <a:lstStyle/>
                    <a:p>
                      <a:pPr algn="r" fontAlgn="b"/>
                      <a:r>
                        <a:rPr lang="cs-CZ" sz="1000" b="0" i="0" u="none" strike="noStrike">
                          <a:effectLst/>
                          <a:latin typeface="Calibri Light" panose="020F0302020204030204" pitchFamily="34" charset="0"/>
                        </a:rPr>
                        <a:t>Pravidelný spánek.</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69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73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760477879"/>
                  </a:ext>
                </a:extLst>
              </a:tr>
              <a:tr h="251620">
                <a:tc>
                  <a:txBody>
                    <a:bodyPr/>
                    <a:lstStyle/>
                    <a:p>
                      <a:pPr algn="r" fontAlgn="b"/>
                      <a:r>
                        <a:rPr lang="cs-CZ" sz="1000" b="0" i="0" u="none" strike="noStrike">
                          <a:effectLst/>
                          <a:latin typeface="Calibri Light" panose="020F0302020204030204" pitchFamily="34" charset="0"/>
                        </a:rPr>
                        <a:t>Domácí mazlíček.</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73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998147101"/>
                  </a:ext>
                </a:extLst>
              </a:tr>
              <a:tr h="251620">
                <a:tc>
                  <a:txBody>
                    <a:bodyPr/>
                    <a:lstStyle/>
                    <a:p>
                      <a:pPr algn="r" fontAlgn="b"/>
                      <a:r>
                        <a:rPr lang="cs-CZ" sz="1000" b="0" i="0" u="none" strike="noStrike" dirty="0">
                          <a:effectLst/>
                          <a:latin typeface="Calibri Light" panose="020F0302020204030204" pitchFamily="34" charset="0"/>
                        </a:rPr>
                        <a:t>Koníčky, kroužky.</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461081729"/>
                  </a:ext>
                </a:extLst>
              </a:tr>
              <a:tr h="251620">
                <a:tc>
                  <a:txBody>
                    <a:bodyPr/>
                    <a:lstStyle/>
                    <a:p>
                      <a:pPr algn="r" fontAlgn="b"/>
                      <a:r>
                        <a:rPr lang="cs-CZ" sz="1000" b="0" i="0" u="none" strike="noStrike">
                          <a:effectLst/>
                          <a:latin typeface="Calibri Light" panose="020F0302020204030204" pitchFamily="34" charset="0"/>
                        </a:rPr>
                        <a:t>Pobyt v přírodě, na čerstvém vzduchu.</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es-ES"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65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70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71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222078642"/>
                  </a:ext>
                </a:extLst>
              </a:tr>
              <a:tr h="251620">
                <a:tc>
                  <a:txBody>
                    <a:bodyPr/>
                    <a:lstStyle/>
                    <a:p>
                      <a:pPr algn="r" fontAlgn="b"/>
                      <a:r>
                        <a:rPr lang="cs-CZ" sz="1000" b="0" i="0" u="none" strike="noStrike">
                          <a:effectLst/>
                          <a:latin typeface="Calibri Light" panose="020F0302020204030204" pitchFamily="34" charset="0"/>
                        </a:rPr>
                        <a:t>Sport, pravidelná fyzická aktivita.</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67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58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987560467"/>
                  </a:ext>
                </a:extLst>
              </a:tr>
              <a:tr h="251620">
                <a:tc>
                  <a:txBody>
                    <a:bodyPr/>
                    <a:lstStyle/>
                    <a:p>
                      <a:pPr algn="r" fontAlgn="b"/>
                      <a:r>
                        <a:rPr lang="cs-CZ" sz="1000" b="0" i="0" u="none" strike="noStrike">
                          <a:effectLst/>
                          <a:latin typeface="Calibri Light" panose="020F0302020204030204" pitchFamily="34" charset="0"/>
                        </a:rPr>
                        <a:t>Malování, vyrábění, hudba, kreativní a umělecké činnosti.</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40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48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60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315437707"/>
                  </a:ext>
                </a:extLst>
              </a:tr>
              <a:tr h="251620">
                <a:tc>
                  <a:txBody>
                    <a:bodyPr/>
                    <a:lstStyle/>
                    <a:p>
                      <a:pPr algn="r" fontAlgn="b"/>
                      <a:r>
                        <a:rPr lang="cs-CZ" sz="1000" b="0" i="0" u="none" strike="noStrike">
                          <a:effectLst/>
                          <a:latin typeface="Calibri Light" panose="020F0302020204030204" pitchFamily="34" charset="0"/>
                        </a:rPr>
                        <a:t>Zajímavý zážitek, který vybočí z každodenního stereotypu.</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pt-BR" sz="1000" b="0" i="0" u="none" strike="noStrike">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42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51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45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48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3325712784"/>
                  </a:ext>
                </a:extLst>
              </a:tr>
              <a:tr h="251620">
                <a:tc>
                  <a:txBody>
                    <a:bodyPr/>
                    <a:lstStyle/>
                    <a:p>
                      <a:pPr algn="r" fontAlgn="b"/>
                      <a:r>
                        <a:rPr lang="cs-CZ" sz="1000" b="0" i="0" u="none" strike="noStrike">
                          <a:effectLst/>
                          <a:latin typeface="Calibri Light" panose="020F0302020204030204" pitchFamily="34" charset="0"/>
                        </a:rPr>
                        <a:t>Zdravá strava.</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42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49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39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53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215042313"/>
                  </a:ext>
                </a:extLst>
              </a:tr>
              <a:tr h="251620">
                <a:tc>
                  <a:txBody>
                    <a:bodyPr/>
                    <a:lstStyle/>
                    <a:p>
                      <a:pPr algn="r" fontAlgn="b"/>
                      <a:r>
                        <a:rPr lang="cs-CZ" sz="1000" b="0" i="0" u="none" strike="noStrike" noProof="0" dirty="0">
                          <a:effectLst/>
                          <a:latin typeface="Calibri Light" panose="020F0302020204030204" pitchFamily="34" charset="0"/>
                        </a:rPr>
                        <a:t>Odborná</a:t>
                      </a:r>
                      <a:r>
                        <a:rPr lang="pl-PL" sz="1000" b="0" i="0" u="none" strike="noStrike" dirty="0">
                          <a:effectLst/>
                          <a:latin typeface="Calibri Light" panose="020F0302020204030204" pitchFamily="34" charset="0"/>
                        </a:rPr>
                        <a:t> pomoc, </a:t>
                      </a:r>
                      <a:r>
                        <a:rPr lang="cs-CZ" sz="1000" b="0" i="0" u="none" strike="noStrike" noProof="0" dirty="0">
                          <a:effectLst/>
                          <a:latin typeface="Calibri Light" panose="020F0302020204030204" pitchFamily="34" charset="0"/>
                        </a:rPr>
                        <a:t>lékař</a:t>
                      </a:r>
                      <a:r>
                        <a:rPr lang="pl-PL" sz="1000" b="0" i="0" u="none" strike="noStrike" dirty="0">
                          <a:effectLst/>
                          <a:latin typeface="Calibri Light" panose="020F0302020204030204" pitchFamily="34" charset="0"/>
                        </a:rPr>
                        <a:t>/ka, psychoterapie, psychiatrie.</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29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46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26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48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640212683"/>
                  </a:ext>
                </a:extLst>
              </a:tr>
              <a:tr h="251620">
                <a:tc>
                  <a:txBody>
                    <a:bodyPr/>
                    <a:lstStyle/>
                    <a:p>
                      <a:pPr algn="r" fontAlgn="b"/>
                      <a:r>
                        <a:rPr lang="cs-CZ" sz="1000" b="0" i="0" u="none" strike="noStrike">
                          <a:effectLst/>
                          <a:latin typeface="Calibri Light" panose="020F0302020204030204" pitchFamily="34" charset="0"/>
                        </a:rPr>
                        <a:t>Pravidelný denní režim.</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28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40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082074615"/>
                  </a:ext>
                </a:extLst>
              </a:tr>
              <a:tr h="251620">
                <a:tc>
                  <a:txBody>
                    <a:bodyPr/>
                    <a:lstStyle/>
                    <a:p>
                      <a:pPr algn="r" fontAlgn="b"/>
                      <a:r>
                        <a:rPr lang="cs-CZ" sz="1000" b="0" i="0" u="none" strike="noStrike">
                          <a:effectLst/>
                          <a:latin typeface="Calibri Light" panose="020F0302020204030204" pitchFamily="34" charset="0"/>
                        </a:rPr>
                        <a:t>Meditace, různé relaxační techniky, jóga.</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26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36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22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40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360214169"/>
                  </a:ext>
                </a:extLst>
              </a:tr>
              <a:tr h="251620">
                <a:tc>
                  <a:txBody>
                    <a:bodyPr/>
                    <a:lstStyle/>
                    <a:p>
                      <a:pPr algn="r" fontAlgn="b"/>
                      <a:r>
                        <a:rPr lang="cs-CZ" sz="1000" b="0" i="0" u="none" strike="noStrike">
                          <a:effectLst/>
                          <a:latin typeface="Calibri Light" panose="020F0302020204030204" pitchFamily="34" charset="0"/>
                        </a:rPr>
                        <a:t>Léky.</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13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14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19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536283042"/>
                  </a:ext>
                </a:extLst>
              </a:tr>
              <a:tr h="251620">
                <a:tc>
                  <a:txBody>
                    <a:bodyPr/>
                    <a:lstStyle/>
                    <a:p>
                      <a:pPr algn="r" fontAlgn="b"/>
                      <a:r>
                        <a:rPr lang="cs-CZ" sz="1000" b="0" i="0" u="none" strike="noStrike" dirty="0">
                          <a:effectLst/>
                          <a:latin typeface="Calibri Light" panose="020F0302020204030204" pitchFamily="34" charset="0"/>
                        </a:rPr>
                        <a:t>Žádný z uvedených</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3592075948"/>
                  </a:ext>
                </a:extLst>
              </a:tr>
            </a:tbl>
          </a:graphicData>
        </a:graphic>
      </p:graphicFrame>
      <p:sp>
        <p:nvSpPr>
          <p:cNvPr id="22" name="Nadpis 1"/>
          <p:cNvSpPr txBox="1">
            <a:spLocks/>
          </p:cNvSpPr>
          <p:nvPr/>
        </p:nvSpPr>
        <p:spPr>
          <a:xfrm>
            <a:off x="407369" y="44624"/>
            <a:ext cx="11377264" cy="872331"/>
          </a:xfrm>
          <a:prstGeom prst="rect">
            <a:avLst/>
          </a:prstGeom>
        </p:spPr>
        <p:txBody>
          <a:bodyPr vert="horz" lIns="91438" tIns="45719" rIns="91438" bIns="45719" rtlCol="0" anchor="ctr">
            <a:noAutofit/>
          </a:bodyPr>
          <a:lstStyle>
            <a:lvl1pPr algn="l" defTabSz="914400" rtl="0" eaLnBrk="1" latinLnBrk="0" hangingPunct="1">
              <a:lnSpc>
                <a:spcPct val="100000"/>
              </a:lnSpc>
              <a:spcBef>
                <a:spcPct val="0"/>
              </a:spcBef>
              <a:buNone/>
              <a:defRPr sz="3000" b="1" i="0" kern="1200">
                <a:solidFill>
                  <a:srgbClr val="5C5F63"/>
                </a:solidFill>
                <a:latin typeface="Arial"/>
                <a:ea typeface="+mj-ea"/>
                <a:cs typeface="Aria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4400" b="0" i="0" u="none" strike="noStrike" kern="1200" cap="none" spc="0" normalizeH="0" baseline="0" noProof="0" dirty="0">
                <a:ln>
                  <a:noFill/>
                </a:ln>
                <a:solidFill>
                  <a:srgbClr val="5C5F63"/>
                </a:solidFill>
                <a:effectLst/>
                <a:uLnTx/>
                <a:uFillTx/>
                <a:latin typeface="Calibri Light" panose="020F0302020204030204"/>
                <a:ea typeface="+mj-ea"/>
                <a:cs typeface="Calibri Light" panose="020F0302020204030204" pitchFamily="34" charset="0"/>
              </a:rPr>
              <a:t>Pomocníci s duševní pohodou</a:t>
            </a:r>
          </a:p>
        </p:txBody>
      </p:sp>
      <p:sp>
        <p:nvSpPr>
          <p:cNvPr id="10" name="TextovéPole 2">
            <a:extLst>
              <a:ext uri="{FF2B5EF4-FFF2-40B4-BE49-F238E27FC236}">
                <a16:creationId xmlns:a16="http://schemas.microsoft.com/office/drawing/2014/main" id="{CCA649F5-DC91-9D30-FA03-793E42E00BB7}"/>
              </a:ext>
            </a:extLst>
          </p:cNvPr>
          <p:cNvSpPr txBox="1"/>
          <p:nvPr/>
        </p:nvSpPr>
        <p:spPr>
          <a:xfrm>
            <a:off x="2286399" y="6488668"/>
            <a:ext cx="9480375" cy="230832"/>
          </a:xfrm>
          <a:prstGeom prst="rect">
            <a:avLst/>
          </a:prstGeom>
          <a:noFill/>
        </p:spPr>
        <p:txBody>
          <a:bodyPr wrap="square" rtlCol="0">
            <a:spAutoFit/>
          </a:bodyPr>
          <a:lstStyle/>
          <a:p>
            <a:r>
              <a:rPr lang="pt-BR" sz="900" i="1" dirty="0">
                <a:solidFill>
                  <a:schemeClr val="tx1">
                    <a:lumMod val="65000"/>
                    <a:lumOff val="35000"/>
                  </a:schemeClr>
                </a:solidFill>
                <a:latin typeface="+mj-lt"/>
              </a:rPr>
              <a:t>C9. Které z těchto činností podle tvého názoru pomáhají zařídit duševní pohodu dětí a mladých lidí?</a:t>
            </a:r>
          </a:p>
        </p:txBody>
      </p:sp>
      <p:sp>
        <p:nvSpPr>
          <p:cNvPr id="5" name="Content Placeholder 3">
            <a:extLst>
              <a:ext uri="{FF2B5EF4-FFF2-40B4-BE49-F238E27FC236}">
                <a16:creationId xmlns:a16="http://schemas.microsoft.com/office/drawing/2014/main" id="{0DBE1901-8970-132E-12D9-F35FEA4E5504}"/>
              </a:ext>
            </a:extLst>
          </p:cNvPr>
          <p:cNvSpPr txBox="1">
            <a:spLocks/>
          </p:cNvSpPr>
          <p:nvPr/>
        </p:nvSpPr>
        <p:spPr>
          <a:xfrm>
            <a:off x="553600" y="1107093"/>
            <a:ext cx="11084799" cy="688576"/>
          </a:xfrm>
          <a:prstGeom prst="rect">
            <a:avLst/>
          </a:prstGeom>
          <a:solidFill>
            <a:sysClr val="window" lastClr="FFFFFF"/>
          </a:solidFill>
        </p:spPr>
        <p:txBody>
          <a:bodyPr anchor="ctr"/>
          <a:lstStyle>
            <a:lvl1pPr marL="180975" indent="-180975" algn="l" defTabSz="914400" rtl="0" eaLnBrk="1" latinLnBrk="0" hangingPunct="1">
              <a:spcBef>
                <a:spcPts val="600"/>
              </a:spcBef>
              <a:spcAft>
                <a:spcPts val="600"/>
              </a:spcAft>
              <a:buClr>
                <a:schemeClr val="accent1"/>
              </a:buClr>
              <a:buFont typeface="Arial" pitchFamily="34" charset="0"/>
              <a:buChar char="•"/>
              <a:defRPr sz="1800" kern="1200">
                <a:solidFill>
                  <a:schemeClr val="tx1"/>
                </a:solidFill>
                <a:latin typeface="+mn-lt"/>
                <a:ea typeface="+mn-ea"/>
                <a:cs typeface="Arial" pitchFamily="34" charset="0"/>
              </a:defRPr>
            </a:lvl1pPr>
            <a:lvl2pPr marL="447675" indent="-180975"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mn-lt"/>
                <a:ea typeface="+mn-ea"/>
                <a:cs typeface="Arial" pitchFamily="34" charset="0"/>
              </a:defRPr>
            </a:lvl2pPr>
            <a:lvl3pPr marL="714375" indent="-171450"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mn-lt"/>
                <a:ea typeface="+mn-ea"/>
                <a:cs typeface="Arial" pitchFamily="34" charset="0"/>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tx1"/>
                </a:solidFill>
                <a:latin typeface="+mn-lt"/>
                <a:ea typeface="+mn-ea"/>
                <a:cs typeface="Arial" pitchFamily="34" charset="0"/>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eaLnBrk="0" hangingPunct="0">
              <a:lnSpc>
                <a:spcPct val="90000"/>
              </a:lnSpc>
              <a:spcBef>
                <a:spcPct val="25000"/>
              </a:spcBef>
              <a:spcAft>
                <a:spcPct val="0"/>
              </a:spcAft>
              <a:buClr>
                <a:srgbClr val="FFFFFF">
                  <a:lumMod val="65000"/>
                </a:srgbClr>
              </a:buClr>
              <a:buSzPct val="100000"/>
              <a:buNone/>
              <a:tabLst>
                <a:tab pos="6815138" algn="r"/>
              </a:tabLst>
              <a:defRPr/>
            </a:pPr>
            <a:r>
              <a:rPr lang="cs-CZ" sz="1400" dirty="0">
                <a:solidFill>
                  <a:srgbClr val="E7E6E6">
                    <a:lumMod val="50000"/>
                  </a:srgbClr>
                </a:solidFill>
                <a:latin typeface="Calibri Light" panose="020F0302020204030204"/>
              </a:rPr>
              <a:t>Obecně platí, že děti vyhledávají pomoc především ve svém bezprostředním okolí nebo v nacházení si více času pro sebe a svou relaxaci. Nejdůležitějšími pomocníky jsou podle dětí a mladých kontakt s kamarády a kolektivem, mít se komu svěřit a také pravidelný spánek.  </a:t>
            </a:r>
          </a:p>
          <a:p>
            <a:pPr marL="0" indent="0" algn="ctr" eaLnBrk="0" hangingPunct="0">
              <a:lnSpc>
                <a:spcPct val="90000"/>
              </a:lnSpc>
              <a:spcBef>
                <a:spcPct val="25000"/>
              </a:spcBef>
              <a:spcAft>
                <a:spcPct val="0"/>
              </a:spcAft>
              <a:buClr>
                <a:srgbClr val="FFFFFF">
                  <a:lumMod val="65000"/>
                </a:srgbClr>
              </a:buClr>
              <a:buSzPct val="100000"/>
              <a:buNone/>
              <a:tabLst>
                <a:tab pos="6815138" algn="r"/>
              </a:tabLst>
              <a:defRPr/>
            </a:pPr>
            <a:r>
              <a:rPr kumimoji="0" lang="cs-CZ" sz="1400" b="0" i="0" u="none" strike="noStrike" kern="1200" cap="none" spc="0" normalizeH="0" baseline="0" noProof="0" dirty="0">
                <a:ln>
                  <a:noFill/>
                </a:ln>
                <a:solidFill>
                  <a:srgbClr val="E7E6E6">
                    <a:lumMod val="50000"/>
                  </a:srgbClr>
                </a:solidFill>
                <a:effectLst/>
                <a:uLnTx/>
                <a:uFillTx/>
                <a:latin typeface="Calibri Light" panose="020F0302020204030204"/>
                <a:ea typeface="+mn-ea"/>
                <a:cs typeface="Arial" pitchFamily="34" charset="0"/>
              </a:rPr>
              <a:t>Léky považuje za nápomocné pouze 14% dotázaných. O</a:t>
            </a:r>
            <a:r>
              <a:rPr lang="cs-CZ" sz="1400" dirty="0" err="1">
                <a:solidFill>
                  <a:srgbClr val="E7E6E6">
                    <a:lumMod val="50000"/>
                  </a:srgbClr>
                </a:solidFill>
                <a:latin typeface="Calibri Light" panose="020F0302020204030204"/>
              </a:rPr>
              <a:t>dbornou</a:t>
            </a:r>
            <a:r>
              <a:rPr lang="cs-CZ" sz="1400" dirty="0">
                <a:solidFill>
                  <a:srgbClr val="E7E6E6">
                    <a:lumMod val="50000"/>
                  </a:srgbClr>
                </a:solidFill>
                <a:latin typeface="Calibri Light" panose="020F0302020204030204"/>
              </a:rPr>
              <a:t> pomoc vnímá jako prospěšnou přibližně </a:t>
            </a:r>
            <a:r>
              <a:rPr kumimoji="0" lang="cs-CZ" sz="1400" b="0" i="0" u="none" strike="noStrike" kern="1200" cap="none" spc="0" normalizeH="0" baseline="0" noProof="0" dirty="0">
                <a:ln>
                  <a:noFill/>
                </a:ln>
                <a:solidFill>
                  <a:srgbClr val="E7E6E6">
                    <a:lumMod val="50000"/>
                  </a:srgbClr>
                </a:solidFill>
                <a:effectLst/>
                <a:uLnTx/>
                <a:uFillTx/>
                <a:latin typeface="Calibri Light" panose="020F0302020204030204"/>
                <a:ea typeface="+mn-ea"/>
                <a:cs typeface="Arial" pitchFamily="34" charset="0"/>
              </a:rPr>
              <a:t>třetina dětí a mladých. Ve výrazně větší míře (téměř polovina dotázaných) jsou tuto pomoc </a:t>
            </a:r>
            <a:r>
              <a:rPr lang="cs-CZ" sz="1400" dirty="0">
                <a:solidFill>
                  <a:srgbClr val="E7E6E6">
                    <a:lumMod val="50000"/>
                  </a:srgbClr>
                </a:solidFill>
                <a:latin typeface="Calibri Light" panose="020F0302020204030204"/>
              </a:rPr>
              <a:t>nakloněni přijmout dívky a starší. </a:t>
            </a:r>
          </a:p>
          <a:p>
            <a:pPr marL="0" marR="0" lvl="0" indent="0" algn="ctr" defTabSz="914400" rtl="0" eaLnBrk="0" fontAlgn="auto" latinLnBrk="0" hangingPunct="0">
              <a:lnSpc>
                <a:spcPct val="90000"/>
              </a:lnSpc>
              <a:spcBef>
                <a:spcPct val="25000"/>
              </a:spcBef>
              <a:spcAft>
                <a:spcPct val="0"/>
              </a:spcAft>
              <a:buClr>
                <a:srgbClr val="FFFFFF">
                  <a:lumMod val="65000"/>
                </a:srgbClr>
              </a:buClr>
              <a:buSzPct val="100000"/>
              <a:buFont typeface="Arial" pitchFamily="34" charset="0"/>
              <a:buNone/>
              <a:tabLst>
                <a:tab pos="6815138" algn="r"/>
              </a:tabLst>
              <a:defRPr/>
            </a:pPr>
            <a:endParaRPr kumimoji="0" lang="cs-CZ" sz="1400" b="0" i="0" u="none" strike="noStrike" kern="1200" cap="none" spc="0" normalizeH="0" baseline="0" noProof="0" dirty="0">
              <a:ln>
                <a:noFill/>
              </a:ln>
              <a:solidFill>
                <a:srgbClr val="E7E6E6">
                  <a:lumMod val="50000"/>
                </a:srgbClr>
              </a:solidFill>
              <a:effectLst/>
              <a:uLnTx/>
              <a:uFillTx/>
              <a:latin typeface="Calibri Light" panose="020F0302020204030204"/>
              <a:ea typeface="+mn-ea"/>
              <a:cs typeface="Arial" pitchFamily="34" charset="0"/>
            </a:endParaRPr>
          </a:p>
        </p:txBody>
      </p:sp>
      <p:sp>
        <p:nvSpPr>
          <p:cNvPr id="7" name="Obdélník 9">
            <a:extLst>
              <a:ext uri="{FF2B5EF4-FFF2-40B4-BE49-F238E27FC236}">
                <a16:creationId xmlns:a16="http://schemas.microsoft.com/office/drawing/2014/main" id="{62078C1E-7C5D-C88E-337F-F529539F32CE}"/>
              </a:ext>
            </a:extLst>
          </p:cNvPr>
          <p:cNvSpPr/>
          <p:nvPr/>
        </p:nvSpPr>
        <p:spPr>
          <a:xfrm>
            <a:off x="3700424" y="1930426"/>
            <a:ext cx="3926238" cy="340519"/>
          </a:xfrm>
          <a:prstGeom prst="roundRect">
            <a:avLst/>
          </a:prstGeom>
          <a:solidFill>
            <a:srgbClr val="6C488E"/>
          </a:solidFill>
          <a:ln w="12700" cap="flat" cmpd="sng" algn="ctr">
            <a:noFill/>
            <a:prstDash val="solid"/>
            <a:miter lim="800000"/>
          </a:ln>
          <a:effectLst>
            <a:outerShdw blurRad="50800" dist="38100" dir="2700000" algn="tl" rotWithShape="0">
              <a:prstClr val="black">
                <a:alpha val="40000"/>
              </a:prstClr>
            </a:outerShdw>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Co pomáhá na duševní pohodu</a:t>
            </a:r>
          </a:p>
        </p:txBody>
      </p:sp>
      <p:graphicFrame>
        <p:nvGraphicFramePr>
          <p:cNvPr id="3" name="Chart 7">
            <a:extLst>
              <a:ext uri="{FF2B5EF4-FFF2-40B4-BE49-F238E27FC236}">
                <a16:creationId xmlns:a16="http://schemas.microsoft.com/office/drawing/2014/main" id="{FD162191-CFAE-C40E-5B30-74368E83AB09}"/>
              </a:ext>
            </a:extLst>
          </p:cNvPr>
          <p:cNvGraphicFramePr/>
          <p:nvPr>
            <p:extLst>
              <p:ext uri="{D42A27DB-BD31-4B8C-83A1-F6EECF244321}">
                <p14:modId xmlns:p14="http://schemas.microsoft.com/office/powerpoint/2010/main" val="3383622356"/>
              </p:ext>
            </p:extLst>
          </p:nvPr>
        </p:nvGraphicFramePr>
        <p:xfrm>
          <a:off x="3791744" y="2643677"/>
          <a:ext cx="1872208" cy="3760595"/>
        </p:xfrm>
        <a:graphic>
          <a:graphicData uri="http://schemas.openxmlformats.org/drawingml/2006/chart">
            <c:chart xmlns:c="http://schemas.openxmlformats.org/drawingml/2006/chart" xmlns:r="http://schemas.openxmlformats.org/officeDocument/2006/relationships" r:id="rId3"/>
          </a:graphicData>
        </a:graphic>
      </p:graphicFrame>
      <p:pic>
        <p:nvPicPr>
          <p:cNvPr id="4" name="Obrázok 3">
            <a:extLst>
              <a:ext uri="{FF2B5EF4-FFF2-40B4-BE49-F238E27FC236}">
                <a16:creationId xmlns:a16="http://schemas.microsoft.com/office/drawing/2014/main" id="{E00F61CE-8401-A2BE-A901-2E7FEB5003DC}"/>
              </a:ext>
            </a:extLst>
          </p:cNvPr>
          <p:cNvPicPr>
            <a:picLocks noChangeAspect="1"/>
          </p:cNvPicPr>
          <p:nvPr/>
        </p:nvPicPr>
        <p:blipFill>
          <a:blip r:embed="rId4"/>
          <a:stretch>
            <a:fillRect/>
          </a:stretch>
        </p:blipFill>
        <p:spPr>
          <a:xfrm>
            <a:off x="7896200" y="2550489"/>
            <a:ext cx="4059147" cy="2283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clipart_drawncirclegreen">
            <a:extLst>
              <a:ext uri="{FF2B5EF4-FFF2-40B4-BE49-F238E27FC236}">
                <a16:creationId xmlns:a16="http://schemas.microsoft.com/office/drawing/2014/main" id="{7A0E7D96-0B2E-1D05-9F1E-B34A9EB3AF03}"/>
              </a:ext>
            </a:extLst>
          </p:cNvPr>
          <p:cNvSpPr>
            <a:spLocks/>
          </p:cNvSpPr>
          <p:nvPr/>
        </p:nvSpPr>
        <p:spPr bwMode="gray">
          <a:xfrm flipH="1" flipV="1">
            <a:off x="8792314" y="6445670"/>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9" name="BlokTextu 8">
            <a:extLst>
              <a:ext uri="{FF2B5EF4-FFF2-40B4-BE49-F238E27FC236}">
                <a16:creationId xmlns:a16="http://schemas.microsoft.com/office/drawing/2014/main" id="{3E65FADF-FF62-06AC-4391-AC5A6C4BA65F}"/>
              </a:ext>
            </a:extLst>
          </p:cNvPr>
          <p:cNvSpPr txBox="1"/>
          <p:nvPr/>
        </p:nvSpPr>
        <p:spPr>
          <a:xfrm>
            <a:off x="9120336" y="6392361"/>
            <a:ext cx="2549016" cy="276999"/>
          </a:xfrm>
          <a:prstGeom prst="rect">
            <a:avLst/>
          </a:prstGeom>
          <a:noFill/>
        </p:spPr>
        <p:txBody>
          <a:bodyPr wrap="square" rtlCol="0">
            <a:spAutoFit/>
          </a:bodyPr>
          <a:lstStyle/>
          <a:p>
            <a:r>
              <a:rPr lang="sk-SK" sz="1200" dirty="0">
                <a:solidFill>
                  <a:srgbClr val="E7E6E6">
                    <a:lumMod val="50000"/>
                  </a:srgbClr>
                </a:solidFill>
                <a:latin typeface="Calibri Light" panose="020F0302020204030204"/>
                <a:cs typeface="Arial" pitchFamily="34" charset="0"/>
              </a:rPr>
              <a:t>Top pomocníci v segmentu</a:t>
            </a:r>
          </a:p>
        </p:txBody>
      </p:sp>
      <p:sp>
        <p:nvSpPr>
          <p:cNvPr id="13" name="clipart_drawncirclegreen">
            <a:extLst>
              <a:ext uri="{FF2B5EF4-FFF2-40B4-BE49-F238E27FC236}">
                <a16:creationId xmlns:a16="http://schemas.microsoft.com/office/drawing/2014/main" id="{1F249FD9-F7E9-09BB-493D-1C89388B7272}"/>
              </a:ext>
            </a:extLst>
          </p:cNvPr>
          <p:cNvSpPr>
            <a:spLocks/>
          </p:cNvSpPr>
          <p:nvPr/>
        </p:nvSpPr>
        <p:spPr bwMode="gray">
          <a:xfrm flipH="1" flipV="1">
            <a:off x="7207071" y="2643677"/>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14" name="clipart_drawncirclegreen">
            <a:extLst>
              <a:ext uri="{FF2B5EF4-FFF2-40B4-BE49-F238E27FC236}">
                <a16:creationId xmlns:a16="http://schemas.microsoft.com/office/drawing/2014/main" id="{31BD55AC-9F20-2556-F260-35F23598F56D}"/>
              </a:ext>
            </a:extLst>
          </p:cNvPr>
          <p:cNvSpPr>
            <a:spLocks/>
          </p:cNvSpPr>
          <p:nvPr/>
        </p:nvSpPr>
        <p:spPr bwMode="gray">
          <a:xfrm flipH="1" flipV="1">
            <a:off x="7207071" y="2918636"/>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15" name="clipart_drawncirclegreen">
            <a:extLst>
              <a:ext uri="{FF2B5EF4-FFF2-40B4-BE49-F238E27FC236}">
                <a16:creationId xmlns:a16="http://schemas.microsoft.com/office/drawing/2014/main" id="{B31E5148-97CE-A6D4-144A-ED54A4C8C102}"/>
              </a:ext>
            </a:extLst>
          </p:cNvPr>
          <p:cNvSpPr>
            <a:spLocks/>
          </p:cNvSpPr>
          <p:nvPr/>
        </p:nvSpPr>
        <p:spPr bwMode="gray">
          <a:xfrm flipH="1" flipV="1">
            <a:off x="6348030" y="2918636"/>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16" name="clipart_drawncirclegreen">
            <a:extLst>
              <a:ext uri="{FF2B5EF4-FFF2-40B4-BE49-F238E27FC236}">
                <a16:creationId xmlns:a16="http://schemas.microsoft.com/office/drawing/2014/main" id="{4EC22DB3-D88E-56C1-9FA8-5A2C7876F0BA}"/>
              </a:ext>
            </a:extLst>
          </p:cNvPr>
          <p:cNvSpPr>
            <a:spLocks/>
          </p:cNvSpPr>
          <p:nvPr/>
        </p:nvSpPr>
        <p:spPr bwMode="gray">
          <a:xfrm flipH="1" flipV="1">
            <a:off x="6348030" y="2664841"/>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17" name="clipart_drawncirclegreen">
            <a:extLst>
              <a:ext uri="{FF2B5EF4-FFF2-40B4-BE49-F238E27FC236}">
                <a16:creationId xmlns:a16="http://schemas.microsoft.com/office/drawing/2014/main" id="{38E4B749-32B9-9D64-134B-787FA86C44D1}"/>
              </a:ext>
            </a:extLst>
          </p:cNvPr>
          <p:cNvSpPr>
            <a:spLocks/>
          </p:cNvSpPr>
          <p:nvPr/>
        </p:nvSpPr>
        <p:spPr bwMode="gray">
          <a:xfrm flipH="1" flipV="1">
            <a:off x="6777550" y="2664841"/>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18" name="clipart_drawncirclegreen">
            <a:extLst>
              <a:ext uri="{FF2B5EF4-FFF2-40B4-BE49-F238E27FC236}">
                <a16:creationId xmlns:a16="http://schemas.microsoft.com/office/drawing/2014/main" id="{3A61328B-CEEB-FE07-F396-E71ECCB90CCF}"/>
              </a:ext>
            </a:extLst>
          </p:cNvPr>
          <p:cNvSpPr>
            <a:spLocks/>
          </p:cNvSpPr>
          <p:nvPr/>
        </p:nvSpPr>
        <p:spPr bwMode="gray">
          <a:xfrm flipH="1" flipV="1">
            <a:off x="5899020" y="2643677"/>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19" name="clipart_drawncirclegreen">
            <a:extLst>
              <a:ext uri="{FF2B5EF4-FFF2-40B4-BE49-F238E27FC236}">
                <a16:creationId xmlns:a16="http://schemas.microsoft.com/office/drawing/2014/main" id="{2466B65F-5CB3-F8ED-9AFA-A2D0EA4CAA74}"/>
              </a:ext>
            </a:extLst>
          </p:cNvPr>
          <p:cNvSpPr>
            <a:spLocks/>
          </p:cNvSpPr>
          <p:nvPr/>
        </p:nvSpPr>
        <p:spPr bwMode="gray">
          <a:xfrm flipH="1" flipV="1">
            <a:off x="7204998" y="3172904"/>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20" name="clipart_drawncirclegreen">
            <a:extLst>
              <a:ext uri="{FF2B5EF4-FFF2-40B4-BE49-F238E27FC236}">
                <a16:creationId xmlns:a16="http://schemas.microsoft.com/office/drawing/2014/main" id="{BD54D87C-A8E3-FC38-EC22-4B8696629350}"/>
              </a:ext>
            </a:extLst>
          </p:cNvPr>
          <p:cNvSpPr>
            <a:spLocks/>
          </p:cNvSpPr>
          <p:nvPr/>
        </p:nvSpPr>
        <p:spPr bwMode="gray">
          <a:xfrm flipH="1" flipV="1">
            <a:off x="6337437" y="3402697"/>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Tree>
    <p:extLst>
      <p:ext uri="{BB962C8B-B14F-4D97-AF65-F5344CB8AC3E}">
        <p14:creationId xmlns:p14="http://schemas.microsoft.com/office/powerpoint/2010/main" val="2302756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ulka 1">
            <a:extLst>
              <a:ext uri="{FF2B5EF4-FFF2-40B4-BE49-F238E27FC236}">
                <a16:creationId xmlns:a16="http://schemas.microsoft.com/office/drawing/2014/main" id="{2FD9F4CF-4FE9-8EDA-1728-0BC992F15EEC}"/>
              </a:ext>
            </a:extLst>
          </p:cNvPr>
          <p:cNvGraphicFramePr>
            <a:graphicFrameLocks noGrp="1"/>
          </p:cNvGraphicFramePr>
          <p:nvPr>
            <p:extLst>
              <p:ext uri="{D42A27DB-BD31-4B8C-83A1-F6EECF244321}">
                <p14:modId xmlns:p14="http://schemas.microsoft.com/office/powerpoint/2010/main" val="2403008683"/>
              </p:ext>
            </p:extLst>
          </p:nvPr>
        </p:nvGraphicFramePr>
        <p:xfrm>
          <a:off x="479376" y="2033872"/>
          <a:ext cx="5740052" cy="3417570"/>
        </p:xfrm>
        <a:graphic>
          <a:graphicData uri="http://schemas.openxmlformats.org/drawingml/2006/table">
            <a:tbl>
              <a:tblPr/>
              <a:tblGrid>
                <a:gridCol w="2320052">
                  <a:extLst>
                    <a:ext uri="{9D8B030D-6E8A-4147-A177-3AD203B41FA5}">
                      <a16:colId xmlns:a16="http://schemas.microsoft.com/office/drawing/2014/main" val="1986763786"/>
                    </a:ext>
                  </a:extLst>
                </a:gridCol>
                <a:gridCol w="1692000">
                  <a:extLst>
                    <a:ext uri="{9D8B030D-6E8A-4147-A177-3AD203B41FA5}">
                      <a16:colId xmlns:a16="http://schemas.microsoft.com/office/drawing/2014/main" val="4064263987"/>
                    </a:ext>
                  </a:extLst>
                </a:gridCol>
                <a:gridCol w="432000">
                  <a:extLst>
                    <a:ext uri="{9D8B030D-6E8A-4147-A177-3AD203B41FA5}">
                      <a16:colId xmlns:a16="http://schemas.microsoft.com/office/drawing/2014/main" val="2894756490"/>
                    </a:ext>
                  </a:extLst>
                </a:gridCol>
                <a:gridCol w="432000">
                  <a:extLst>
                    <a:ext uri="{9D8B030D-6E8A-4147-A177-3AD203B41FA5}">
                      <a16:colId xmlns:a16="http://schemas.microsoft.com/office/drawing/2014/main" val="1700964301"/>
                    </a:ext>
                  </a:extLst>
                </a:gridCol>
                <a:gridCol w="432000">
                  <a:extLst>
                    <a:ext uri="{9D8B030D-6E8A-4147-A177-3AD203B41FA5}">
                      <a16:colId xmlns:a16="http://schemas.microsoft.com/office/drawing/2014/main" val="1117114120"/>
                    </a:ext>
                  </a:extLst>
                </a:gridCol>
                <a:gridCol w="432000">
                  <a:extLst>
                    <a:ext uri="{9D8B030D-6E8A-4147-A177-3AD203B41FA5}">
                      <a16:colId xmlns:a16="http://schemas.microsoft.com/office/drawing/2014/main" val="2461125772"/>
                    </a:ext>
                  </a:extLst>
                </a:gridCol>
              </a:tblGrid>
              <a:tr h="305564">
                <a:tc>
                  <a:txBody>
                    <a:bodyPr/>
                    <a:lstStyle/>
                    <a:p>
                      <a:pPr algn="ctr" fontAlgn="b"/>
                      <a:endParaRPr kumimoji="0" lang="en-US" sz="1100" b="0" i="0" u="none" strike="noStrike" kern="1200" cap="none" spc="0" normalizeH="0" baseline="0" noProof="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en-US" sz="1100" b="0" i="0" u="none" strike="noStrike" kern="1200" cap="none" spc="0" normalizeH="0" baseline="0" noProof="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0" i="0" u="none" strike="noStrike" dirty="0">
                          <a:effectLst/>
                          <a:latin typeface="+mj-lt"/>
                        </a:rPr>
                        <a:t>chlapec</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cs-CZ" sz="1000" b="0" i="0" u="none" strike="noStrike" dirty="0">
                          <a:effectLst/>
                          <a:latin typeface="+mj-lt"/>
                        </a:rPr>
                        <a:t>dívka</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cs-CZ" sz="1000" b="0" i="0" u="none" strike="noStrike" dirty="0">
                          <a:effectLst/>
                          <a:latin typeface="+mj-lt"/>
                        </a:rPr>
                        <a:t>12 - 15 let</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cs-CZ" sz="1000" b="0" i="0" u="none" strike="noStrike" dirty="0">
                          <a:effectLst/>
                          <a:latin typeface="+mj-lt"/>
                        </a:rPr>
                        <a:t>16 - 19 let</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766418058"/>
                  </a:ext>
                </a:extLst>
              </a:tr>
              <a:tr h="344805">
                <a:tc>
                  <a:txBody>
                    <a:bodyPr/>
                    <a:lstStyle/>
                    <a:p>
                      <a:pPr algn="r" fontAlgn="b"/>
                      <a:r>
                        <a:rPr lang="cs-CZ" sz="1000" b="0" i="0" u="none" strike="noStrike" dirty="0">
                          <a:effectLst/>
                          <a:latin typeface="Calibri Light" panose="020F0302020204030204" pitchFamily="34" charset="0"/>
                        </a:rPr>
                        <a:t>Promluvil/a bych si o tom s daným kamarádem/spolužačkou.</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54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81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007082603"/>
                  </a:ext>
                </a:extLst>
              </a:tr>
              <a:tr h="344805">
                <a:tc>
                  <a:txBody>
                    <a:bodyPr/>
                    <a:lstStyle/>
                    <a:p>
                      <a:pPr algn="r" fontAlgn="b"/>
                      <a:r>
                        <a:rPr lang="cs-CZ" sz="1000" b="0" i="0" u="none" strike="noStrike" dirty="0">
                          <a:effectLst/>
                          <a:latin typeface="Calibri Light" panose="020F0302020204030204" pitchFamily="34" charset="0"/>
                        </a:rPr>
                        <a:t>Obrátil/a bych se na své rodiče.</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36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47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23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647054537"/>
                  </a:ext>
                </a:extLst>
              </a:tr>
              <a:tr h="344805">
                <a:tc>
                  <a:txBody>
                    <a:bodyPr/>
                    <a:lstStyle/>
                    <a:p>
                      <a:pPr algn="r" fontAlgn="b"/>
                      <a:r>
                        <a:rPr lang="cs-CZ" sz="1000" b="0" i="0" u="none" strike="noStrike" dirty="0">
                          <a:effectLst/>
                          <a:latin typeface="Calibri Light" panose="020F0302020204030204" pitchFamily="34" charset="0"/>
                        </a:rPr>
                        <a:t>Poradil/a bych se s nějakým jiným kamarádem/</a:t>
                      </a:r>
                      <a:r>
                        <a:rPr lang="cs-CZ" sz="1000" b="0" i="0" u="none" strike="noStrike" dirty="0" err="1">
                          <a:effectLst/>
                          <a:latin typeface="Calibri Light" panose="020F0302020204030204" pitchFamily="34" charset="0"/>
                        </a:rPr>
                        <a:t>kou</a:t>
                      </a:r>
                      <a:r>
                        <a:rPr lang="cs-CZ" sz="1000" b="0" i="0" u="none" strike="noStrike" dirty="0">
                          <a:effectLst/>
                          <a:latin typeface="Calibri Light" panose="020F0302020204030204" pitchFamily="34" charset="0"/>
                        </a:rPr>
                        <a:t>.</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35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30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40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760477879"/>
                  </a:ext>
                </a:extLst>
              </a:tr>
              <a:tr h="344805">
                <a:tc>
                  <a:txBody>
                    <a:bodyPr/>
                    <a:lstStyle/>
                    <a:p>
                      <a:pPr algn="r" fontAlgn="b"/>
                      <a:r>
                        <a:rPr lang="cs-CZ" sz="1000" b="0" i="0" u="none" strike="noStrike" dirty="0">
                          <a:effectLst/>
                          <a:latin typeface="Calibri Light" panose="020F0302020204030204" pitchFamily="34" charset="0"/>
                        </a:rPr>
                        <a:t>Obrátil/a bych se na dospělého, kterému důvěřuji (někdo ze školy, z kroužku).</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35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32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998147101"/>
                  </a:ext>
                </a:extLst>
              </a:tr>
              <a:tr h="344805">
                <a:tc>
                  <a:txBody>
                    <a:bodyPr/>
                    <a:lstStyle/>
                    <a:p>
                      <a:pPr algn="r" fontAlgn="b"/>
                      <a:r>
                        <a:rPr lang="pl-PL" sz="1000" b="0" i="0" u="none" strike="noStrike" dirty="0" err="1">
                          <a:effectLst/>
                          <a:latin typeface="Calibri Light" panose="020F0302020204030204" pitchFamily="34" charset="0"/>
                        </a:rPr>
                        <a:t>Hledal</a:t>
                      </a:r>
                      <a:r>
                        <a:rPr lang="pl-PL" sz="1000" b="0" i="0" u="none" strike="noStrike" dirty="0">
                          <a:effectLst/>
                          <a:latin typeface="Calibri Light" panose="020F0302020204030204" pitchFamily="34" charset="0"/>
                        </a:rPr>
                        <a:t>/a </a:t>
                      </a:r>
                      <a:r>
                        <a:rPr lang="pl-PL" sz="1000" b="0" i="0" u="none" strike="noStrike" dirty="0" err="1">
                          <a:effectLst/>
                          <a:latin typeface="Calibri Light" panose="020F0302020204030204" pitchFamily="34" charset="0"/>
                        </a:rPr>
                        <a:t>bych</a:t>
                      </a:r>
                      <a:r>
                        <a:rPr lang="pl-PL" sz="1000" b="0" i="0" u="none" strike="noStrike" dirty="0">
                          <a:effectLst/>
                          <a:latin typeface="Calibri Light" panose="020F0302020204030204" pitchFamily="34" charset="0"/>
                        </a:rPr>
                        <a:t> pomoc na </a:t>
                      </a:r>
                      <a:r>
                        <a:rPr lang="pl-PL" sz="1000" b="0" i="0" u="none" strike="noStrike" dirty="0" err="1">
                          <a:effectLst/>
                          <a:latin typeface="Calibri Light" panose="020F0302020204030204" pitchFamily="34" charset="0"/>
                        </a:rPr>
                        <a:t>internetu</a:t>
                      </a:r>
                      <a:r>
                        <a:rPr lang="pl-PL" sz="1000" b="0" i="0" u="none" strike="noStrike" dirty="0">
                          <a:effectLst/>
                          <a:latin typeface="Calibri Light" panose="020F0302020204030204" pitchFamily="34" charset="0"/>
                        </a:rPr>
                        <a:t>.</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19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18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21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461081729"/>
                  </a:ext>
                </a:extLst>
              </a:tr>
              <a:tr h="344805">
                <a:tc>
                  <a:txBody>
                    <a:bodyPr/>
                    <a:lstStyle/>
                    <a:p>
                      <a:pPr algn="r" fontAlgn="b"/>
                      <a:r>
                        <a:rPr lang="cs-CZ" sz="1000" b="0" i="0" u="none" strike="noStrike" dirty="0">
                          <a:effectLst/>
                          <a:latin typeface="Calibri Light" panose="020F0302020204030204" pitchFamily="34" charset="0"/>
                        </a:rPr>
                        <a:t>Neřešil/a bych to, nevěděl/a bych, co s tím, nebo bych se do toho raději nepletl/a.</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es-ES"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13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10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14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222078642"/>
                  </a:ext>
                </a:extLst>
              </a:tr>
              <a:tr h="344805">
                <a:tc>
                  <a:txBody>
                    <a:bodyPr/>
                    <a:lstStyle/>
                    <a:p>
                      <a:pPr algn="r" fontAlgn="b"/>
                      <a:r>
                        <a:rPr lang="pl-PL" sz="1000" b="0" i="0" u="none" strike="noStrike" dirty="0" err="1">
                          <a:effectLst/>
                          <a:latin typeface="Calibri Light" panose="020F0302020204030204" pitchFamily="34" charset="0"/>
                        </a:rPr>
                        <a:t>Našel</a:t>
                      </a:r>
                      <a:r>
                        <a:rPr lang="pl-PL" sz="1000" b="0" i="0" u="none" strike="noStrike" dirty="0">
                          <a:effectLst/>
                          <a:latin typeface="Calibri Light" panose="020F0302020204030204" pitchFamily="34" charset="0"/>
                        </a:rPr>
                        <a:t>/la </a:t>
                      </a:r>
                      <a:r>
                        <a:rPr lang="pl-PL" sz="1000" b="0" i="0" u="none" strike="noStrike" dirty="0" err="1">
                          <a:effectLst/>
                          <a:latin typeface="Calibri Light" panose="020F0302020204030204" pitchFamily="34" charset="0"/>
                        </a:rPr>
                        <a:t>bych</a:t>
                      </a:r>
                      <a:r>
                        <a:rPr lang="pl-PL" sz="1000" b="0" i="0" u="none" strike="noStrike" dirty="0">
                          <a:effectLst/>
                          <a:latin typeface="Calibri Light" panose="020F0302020204030204" pitchFamily="34" charset="0"/>
                        </a:rPr>
                        <a:t> si kontakt na </a:t>
                      </a:r>
                      <a:r>
                        <a:rPr lang="pl-PL" sz="1000" b="0" i="0" u="none" strike="noStrike" dirty="0" err="1">
                          <a:effectLst/>
                          <a:latin typeface="Calibri Light" panose="020F0302020204030204" pitchFamily="34" charset="0"/>
                        </a:rPr>
                        <a:t>odborníka</a:t>
                      </a:r>
                      <a:r>
                        <a:rPr lang="pl-PL" sz="1000" b="0" i="0" u="none" strike="noStrike" dirty="0">
                          <a:effectLst/>
                          <a:latin typeface="Calibri Light" panose="020F0302020204030204" pitchFamily="34" charset="0"/>
                        </a:rPr>
                        <a:t>/</a:t>
                      </a:r>
                      <a:r>
                        <a:rPr lang="pl-PL" sz="1000" b="0" i="0" u="none" strike="noStrike" dirty="0" err="1">
                          <a:effectLst/>
                          <a:latin typeface="Calibri Light" panose="020F0302020204030204" pitchFamily="34" charset="0"/>
                        </a:rPr>
                        <a:t>ici</a:t>
                      </a:r>
                      <a:r>
                        <a:rPr lang="pl-PL" sz="1000" b="0" i="0" u="none" strike="noStrike" dirty="0">
                          <a:effectLst/>
                          <a:latin typeface="Calibri Light" panose="020F0302020204030204" pitchFamily="34" charset="0"/>
                        </a:rPr>
                        <a:t> a </a:t>
                      </a:r>
                      <a:r>
                        <a:rPr lang="pl-PL" sz="1000" b="0" i="0" u="none" strike="noStrike" dirty="0" err="1">
                          <a:effectLst/>
                          <a:latin typeface="Calibri Light" panose="020F0302020204030204" pitchFamily="34" charset="0"/>
                        </a:rPr>
                        <a:t>ozval</a:t>
                      </a:r>
                      <a:r>
                        <a:rPr lang="pl-PL" sz="1000" b="0" i="0" u="none" strike="noStrike" dirty="0">
                          <a:effectLst/>
                          <a:latin typeface="Calibri Light" panose="020F0302020204030204" pitchFamily="34" charset="0"/>
                        </a:rPr>
                        <a:t>/a </a:t>
                      </a:r>
                      <a:r>
                        <a:rPr lang="pl-PL" sz="1000" b="0" i="0" u="none" strike="noStrike" dirty="0" err="1">
                          <a:effectLst/>
                          <a:latin typeface="Calibri Light" panose="020F0302020204030204" pitchFamily="34" charset="0"/>
                        </a:rPr>
                        <a:t>se</a:t>
                      </a:r>
                      <a:r>
                        <a:rPr lang="pl-PL" sz="1000" b="0" i="0" u="none" strike="noStrike" dirty="0">
                          <a:effectLst/>
                          <a:latin typeface="Calibri Light" panose="020F0302020204030204" pitchFamily="34" charset="0"/>
                        </a:rPr>
                        <a:t> mu/</a:t>
                      </a:r>
                      <a:r>
                        <a:rPr lang="pl-PL" sz="1000" b="0" i="0" u="none" strike="noStrike" dirty="0" err="1">
                          <a:effectLst/>
                          <a:latin typeface="Calibri Light" panose="020F0302020204030204" pitchFamily="34" charset="0"/>
                        </a:rPr>
                        <a:t>jí</a:t>
                      </a:r>
                      <a:r>
                        <a:rPr lang="pl-PL" sz="1000" b="0" i="0" u="none" strike="noStrike" dirty="0">
                          <a:effectLst/>
                          <a:latin typeface="Calibri Light" panose="020F0302020204030204" pitchFamily="34" charset="0"/>
                        </a:rPr>
                        <a:t>.</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12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12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987560467"/>
                  </a:ext>
                </a:extLst>
              </a:tr>
              <a:tr h="344805">
                <a:tc>
                  <a:txBody>
                    <a:bodyPr/>
                    <a:lstStyle/>
                    <a:p>
                      <a:pPr algn="r" fontAlgn="b"/>
                      <a:r>
                        <a:rPr lang="pl-PL" sz="1000" b="0" i="0" u="none" strike="noStrike" dirty="0" err="1">
                          <a:effectLst/>
                          <a:latin typeface="Calibri Light" panose="020F0302020204030204" pitchFamily="34" charset="0"/>
                        </a:rPr>
                        <a:t>Zavolal</a:t>
                      </a:r>
                      <a:r>
                        <a:rPr lang="pl-PL" sz="1000" b="0" i="0" u="none" strike="noStrike" dirty="0">
                          <a:effectLst/>
                          <a:latin typeface="Calibri Light" panose="020F0302020204030204" pitchFamily="34" charset="0"/>
                        </a:rPr>
                        <a:t>/a </a:t>
                      </a:r>
                      <a:r>
                        <a:rPr lang="pl-PL" sz="1000" b="0" i="0" u="none" strike="noStrike" dirty="0" err="1">
                          <a:effectLst/>
                          <a:latin typeface="Calibri Light" panose="020F0302020204030204" pitchFamily="34" charset="0"/>
                        </a:rPr>
                        <a:t>bych</a:t>
                      </a:r>
                      <a:r>
                        <a:rPr lang="pl-PL" sz="1000" b="0" i="0" u="none" strike="noStrike" dirty="0">
                          <a:effectLst/>
                          <a:latin typeface="Calibri Light" panose="020F0302020204030204" pitchFamily="34" charset="0"/>
                        </a:rPr>
                        <a:t> na </a:t>
                      </a:r>
                      <a:r>
                        <a:rPr lang="pl-PL" sz="1000" b="0" i="0" u="none" strike="noStrike" dirty="0" err="1">
                          <a:effectLst/>
                          <a:latin typeface="Calibri Light" panose="020F0302020204030204" pitchFamily="34" charset="0"/>
                        </a:rPr>
                        <a:t>nějakou</a:t>
                      </a:r>
                      <a:r>
                        <a:rPr lang="pl-PL" sz="1000" b="0" i="0" u="none" strike="noStrike" dirty="0">
                          <a:effectLst/>
                          <a:latin typeface="Calibri Light" panose="020F0302020204030204" pitchFamily="34" charset="0"/>
                        </a:rPr>
                        <a:t> linku.</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11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11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13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315437707"/>
                  </a:ext>
                </a:extLst>
              </a:tr>
              <a:tr h="344805">
                <a:tc>
                  <a:txBody>
                    <a:bodyPr/>
                    <a:lstStyle/>
                    <a:p>
                      <a:pPr algn="r" fontAlgn="b"/>
                      <a:r>
                        <a:rPr lang="pl-PL" sz="1000" b="0" i="0" u="none" strike="noStrike" dirty="0" err="1">
                          <a:effectLst/>
                          <a:latin typeface="Calibri Light" panose="020F0302020204030204" pitchFamily="34" charset="0"/>
                        </a:rPr>
                        <a:t>Jiná</a:t>
                      </a:r>
                      <a:endParaRPr lang="pl-PL" sz="1000" b="0" i="0" u="none" strike="noStrike" dirty="0">
                        <a:effectLst/>
                        <a:latin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239602871"/>
                  </a:ext>
                </a:extLst>
              </a:tr>
            </a:tbl>
          </a:graphicData>
        </a:graphic>
      </p:graphicFrame>
      <p:sp>
        <p:nvSpPr>
          <p:cNvPr id="22" name="Nadpis 1"/>
          <p:cNvSpPr txBox="1">
            <a:spLocks/>
          </p:cNvSpPr>
          <p:nvPr/>
        </p:nvSpPr>
        <p:spPr>
          <a:xfrm>
            <a:off x="407369" y="44624"/>
            <a:ext cx="11377264" cy="872331"/>
          </a:xfrm>
          <a:prstGeom prst="rect">
            <a:avLst/>
          </a:prstGeom>
        </p:spPr>
        <p:txBody>
          <a:bodyPr vert="horz" lIns="91438" tIns="45719" rIns="91438" bIns="45719" rtlCol="0" anchor="ctr">
            <a:noAutofit/>
          </a:bodyPr>
          <a:lstStyle>
            <a:lvl1pPr algn="l" defTabSz="914400" rtl="0" eaLnBrk="1" latinLnBrk="0" hangingPunct="1">
              <a:lnSpc>
                <a:spcPct val="100000"/>
              </a:lnSpc>
              <a:spcBef>
                <a:spcPct val="0"/>
              </a:spcBef>
              <a:buNone/>
              <a:defRPr sz="3000" b="1" i="0" kern="1200">
                <a:solidFill>
                  <a:srgbClr val="5C5F63"/>
                </a:solidFill>
                <a:latin typeface="Arial"/>
                <a:ea typeface="+mj-ea"/>
                <a:cs typeface="Aria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4400" b="0" i="0" u="none" strike="noStrike" kern="1200" cap="none" spc="0" normalizeH="0" baseline="0" noProof="0" dirty="0">
                <a:ln>
                  <a:noFill/>
                </a:ln>
                <a:solidFill>
                  <a:srgbClr val="5C5F63"/>
                </a:solidFill>
                <a:effectLst/>
                <a:uLnTx/>
                <a:uFillTx/>
                <a:latin typeface="Calibri Light" panose="020F0302020204030204"/>
                <a:ea typeface="+mj-ea"/>
                <a:cs typeface="Calibri Light" panose="020F0302020204030204" pitchFamily="34" charset="0"/>
              </a:rPr>
              <a:t>Reakce na duševní obtíže v okolí</a:t>
            </a:r>
          </a:p>
        </p:txBody>
      </p:sp>
      <p:sp>
        <p:nvSpPr>
          <p:cNvPr id="10" name="TextovéPole 2">
            <a:extLst>
              <a:ext uri="{FF2B5EF4-FFF2-40B4-BE49-F238E27FC236}">
                <a16:creationId xmlns:a16="http://schemas.microsoft.com/office/drawing/2014/main" id="{CCA649F5-DC91-9D30-FA03-793E42E00BB7}"/>
              </a:ext>
            </a:extLst>
          </p:cNvPr>
          <p:cNvSpPr txBox="1"/>
          <p:nvPr/>
        </p:nvSpPr>
        <p:spPr>
          <a:xfrm>
            <a:off x="2286399" y="6488668"/>
            <a:ext cx="9858273" cy="369332"/>
          </a:xfrm>
          <a:prstGeom prst="rect">
            <a:avLst/>
          </a:prstGeom>
          <a:noFill/>
        </p:spPr>
        <p:txBody>
          <a:bodyPr wrap="square" rtlCol="0">
            <a:spAutoFit/>
          </a:bodyPr>
          <a:lstStyle/>
          <a:p>
            <a:r>
              <a:rPr lang="pt-BR" sz="900" i="1" dirty="0">
                <a:solidFill>
                  <a:schemeClr val="tx1">
                    <a:lumMod val="65000"/>
                    <a:lumOff val="35000"/>
                  </a:schemeClr>
                </a:solidFill>
                <a:latin typeface="+mj-lt"/>
              </a:rPr>
              <a:t>C10. Pokud bys měl</a:t>
            </a:r>
            <a:r>
              <a:rPr lang="cs-CZ" sz="900" i="1" dirty="0">
                <a:solidFill>
                  <a:schemeClr val="tx1">
                    <a:lumMod val="65000"/>
                    <a:lumOff val="35000"/>
                  </a:schemeClr>
                </a:solidFill>
                <a:latin typeface="+mj-lt"/>
              </a:rPr>
              <a:t>/</a:t>
            </a:r>
            <a:r>
              <a:rPr lang="pt-BR" sz="900" i="1" dirty="0">
                <a:solidFill>
                  <a:schemeClr val="tx1">
                    <a:lumMod val="65000"/>
                    <a:lumOff val="35000"/>
                  </a:schemeClr>
                </a:solidFill>
                <a:latin typeface="+mj-lt"/>
              </a:rPr>
              <a:t>a vážné podezření, že nějaký kamarád nebo spolužačka ve tvém okolí zažívají duševní obtíže, co bys dělal</a:t>
            </a:r>
            <a:r>
              <a:rPr lang="cs-CZ" sz="900" i="1" dirty="0">
                <a:solidFill>
                  <a:schemeClr val="tx1">
                    <a:lumMod val="65000"/>
                    <a:lumOff val="35000"/>
                  </a:schemeClr>
                </a:solidFill>
                <a:latin typeface="+mj-lt"/>
              </a:rPr>
              <a:t>/</a:t>
            </a:r>
            <a:r>
              <a:rPr lang="pt-BR" sz="900" i="1" dirty="0">
                <a:solidFill>
                  <a:schemeClr val="tx1">
                    <a:lumMod val="65000"/>
                    <a:lumOff val="35000"/>
                  </a:schemeClr>
                </a:solidFill>
                <a:latin typeface="+mj-lt"/>
              </a:rPr>
              <a:t>a? Můžeš označit všechno, co bys chtěl</a:t>
            </a:r>
            <a:r>
              <a:rPr lang="cs-CZ" sz="900" i="1" dirty="0">
                <a:solidFill>
                  <a:schemeClr val="tx1">
                    <a:lumMod val="65000"/>
                    <a:lumOff val="35000"/>
                  </a:schemeClr>
                </a:solidFill>
                <a:latin typeface="+mj-lt"/>
              </a:rPr>
              <a:t>/</a:t>
            </a:r>
            <a:r>
              <a:rPr lang="pt-BR" sz="900" i="1" dirty="0">
                <a:solidFill>
                  <a:schemeClr val="tx1">
                    <a:lumMod val="65000"/>
                    <a:lumOff val="35000"/>
                  </a:schemeClr>
                </a:solidFill>
                <a:latin typeface="+mj-lt"/>
              </a:rPr>
              <a:t>a udělat, nebo třeba nic z toho. Je to na tobě.</a:t>
            </a:r>
            <a:endParaRPr lang="cs-CZ" sz="900" i="1" dirty="0">
              <a:solidFill>
                <a:schemeClr val="tx1">
                  <a:lumMod val="65000"/>
                  <a:lumOff val="35000"/>
                </a:schemeClr>
              </a:solidFill>
              <a:latin typeface="+mj-lt"/>
            </a:endParaRPr>
          </a:p>
          <a:p>
            <a:r>
              <a:rPr lang="pt-BR" sz="900" i="1" dirty="0">
                <a:solidFill>
                  <a:schemeClr val="tx1">
                    <a:lumMod val="65000"/>
                    <a:lumOff val="35000"/>
                  </a:schemeClr>
                </a:solidFill>
                <a:latin typeface="+mj-lt"/>
              </a:rPr>
              <a:t>C11. A pokud by ses nakonec s řešením duševních obtíží rozhodl</a:t>
            </a:r>
            <a:r>
              <a:rPr lang="cs-CZ" sz="900" i="1" dirty="0">
                <a:solidFill>
                  <a:schemeClr val="tx1">
                    <a:lumMod val="65000"/>
                    <a:lumOff val="35000"/>
                  </a:schemeClr>
                </a:solidFill>
                <a:latin typeface="+mj-lt"/>
              </a:rPr>
              <a:t>/</a:t>
            </a:r>
            <a:r>
              <a:rPr lang="pt-BR" sz="900" i="1" dirty="0">
                <a:solidFill>
                  <a:schemeClr val="tx1">
                    <a:lumMod val="65000"/>
                    <a:lumOff val="35000"/>
                  </a:schemeClr>
                </a:solidFill>
                <a:latin typeface="+mj-lt"/>
              </a:rPr>
              <a:t>a obrátit na někoho dospělého nebo odborníka, koho bys zvažoval</a:t>
            </a:r>
            <a:r>
              <a:rPr lang="cs-CZ" sz="900" i="1" dirty="0">
                <a:solidFill>
                  <a:schemeClr val="tx1">
                    <a:lumMod val="65000"/>
                    <a:lumOff val="35000"/>
                  </a:schemeClr>
                </a:solidFill>
                <a:latin typeface="+mj-lt"/>
              </a:rPr>
              <a:t>/</a:t>
            </a:r>
            <a:r>
              <a:rPr lang="pt-BR" sz="900" i="1" dirty="0">
                <a:solidFill>
                  <a:schemeClr val="tx1">
                    <a:lumMod val="65000"/>
                    <a:lumOff val="35000"/>
                  </a:schemeClr>
                </a:solidFill>
                <a:latin typeface="+mj-lt"/>
              </a:rPr>
              <a:t>a?</a:t>
            </a:r>
          </a:p>
        </p:txBody>
      </p:sp>
      <p:sp>
        <p:nvSpPr>
          <p:cNvPr id="5" name="Content Placeholder 3">
            <a:extLst>
              <a:ext uri="{FF2B5EF4-FFF2-40B4-BE49-F238E27FC236}">
                <a16:creationId xmlns:a16="http://schemas.microsoft.com/office/drawing/2014/main" id="{0DBE1901-8970-132E-12D9-F35FEA4E5504}"/>
              </a:ext>
            </a:extLst>
          </p:cNvPr>
          <p:cNvSpPr txBox="1">
            <a:spLocks/>
          </p:cNvSpPr>
          <p:nvPr/>
        </p:nvSpPr>
        <p:spPr>
          <a:xfrm>
            <a:off x="191344" y="813873"/>
            <a:ext cx="11881320" cy="688576"/>
          </a:xfrm>
          <a:prstGeom prst="rect">
            <a:avLst/>
          </a:prstGeom>
          <a:solidFill>
            <a:sysClr val="window" lastClr="FFFFFF"/>
          </a:solidFill>
        </p:spPr>
        <p:txBody>
          <a:bodyPr anchor="ctr"/>
          <a:lstStyle>
            <a:lvl1pPr marL="180975" indent="-180975" algn="l" defTabSz="914400" rtl="0" eaLnBrk="1" latinLnBrk="0" hangingPunct="1">
              <a:spcBef>
                <a:spcPts val="600"/>
              </a:spcBef>
              <a:spcAft>
                <a:spcPts val="600"/>
              </a:spcAft>
              <a:buClr>
                <a:schemeClr val="accent1"/>
              </a:buClr>
              <a:buFont typeface="Arial" pitchFamily="34" charset="0"/>
              <a:buChar char="•"/>
              <a:defRPr sz="1800" kern="1200">
                <a:solidFill>
                  <a:schemeClr val="tx1"/>
                </a:solidFill>
                <a:latin typeface="+mn-lt"/>
                <a:ea typeface="+mn-ea"/>
                <a:cs typeface="Arial" pitchFamily="34" charset="0"/>
              </a:defRPr>
            </a:lvl1pPr>
            <a:lvl2pPr marL="447675" indent="-180975"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mn-lt"/>
                <a:ea typeface="+mn-ea"/>
                <a:cs typeface="Arial" pitchFamily="34" charset="0"/>
              </a:defRPr>
            </a:lvl2pPr>
            <a:lvl3pPr marL="714375" indent="-171450"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mn-lt"/>
                <a:ea typeface="+mn-ea"/>
                <a:cs typeface="Arial" pitchFamily="34" charset="0"/>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tx1"/>
                </a:solidFill>
                <a:latin typeface="+mn-lt"/>
                <a:ea typeface="+mn-ea"/>
                <a:cs typeface="Arial" pitchFamily="34" charset="0"/>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auto" latinLnBrk="0" hangingPunct="0">
              <a:lnSpc>
                <a:spcPct val="90000"/>
              </a:lnSpc>
              <a:spcBef>
                <a:spcPct val="25000"/>
              </a:spcBef>
              <a:spcAft>
                <a:spcPct val="0"/>
              </a:spcAft>
              <a:buClr>
                <a:srgbClr val="FFFFFF">
                  <a:lumMod val="65000"/>
                </a:srgbClr>
              </a:buClr>
              <a:buSzPct val="100000"/>
              <a:buFont typeface="Arial" pitchFamily="34" charset="0"/>
              <a:buNone/>
              <a:tabLst>
                <a:tab pos="6815138" algn="r"/>
              </a:tabLst>
              <a:defRPr/>
            </a:pPr>
            <a:r>
              <a:rPr lang="cs-CZ" sz="1400" dirty="0">
                <a:solidFill>
                  <a:srgbClr val="E7E6E6">
                    <a:lumMod val="50000"/>
                  </a:srgbClr>
                </a:solidFill>
                <a:latin typeface="Calibri Light" panose="020F0302020204030204"/>
              </a:rPr>
              <a:t>Mladší děti by důvěřovaly zkušenostem svých rodičů, ti starší by vzaly iniciativu do vlastních rukou a</a:t>
            </a:r>
            <a:r>
              <a:rPr lang="cs-CZ" sz="1400" dirty="0">
                <a:effectLst/>
                <a:latin typeface="Segoe UI Web (East European)"/>
              </a:rPr>
              <a:t> </a:t>
            </a:r>
            <a:r>
              <a:rPr lang="cs-CZ" sz="1400" dirty="0">
                <a:solidFill>
                  <a:srgbClr val="E7E6E6">
                    <a:lumMod val="50000"/>
                  </a:srgbClr>
                </a:solidFill>
                <a:latin typeface="Calibri Light" panose="020F0302020204030204"/>
              </a:rPr>
              <a:t>promluvili by si s kamarádem či spolužačkou na přímo. </a:t>
            </a:r>
          </a:p>
          <a:p>
            <a:pPr marL="0" indent="0" algn="ctr" eaLnBrk="0" hangingPunct="0">
              <a:lnSpc>
                <a:spcPct val="90000"/>
              </a:lnSpc>
              <a:spcBef>
                <a:spcPct val="25000"/>
              </a:spcBef>
              <a:spcAft>
                <a:spcPct val="0"/>
              </a:spcAft>
              <a:buClr>
                <a:srgbClr val="FFFFFF">
                  <a:lumMod val="65000"/>
                </a:srgbClr>
              </a:buClr>
              <a:buSzPct val="100000"/>
              <a:buNone/>
              <a:tabLst>
                <a:tab pos="6815138" algn="r"/>
              </a:tabLst>
              <a:defRPr/>
            </a:pPr>
            <a:r>
              <a:rPr lang="cs-CZ" sz="1400" dirty="0">
                <a:solidFill>
                  <a:srgbClr val="E7E6E6">
                    <a:lumMod val="50000"/>
                  </a:srgbClr>
                </a:solidFill>
                <a:latin typeface="Calibri Light" panose="020F0302020204030204"/>
              </a:rPr>
              <a:t>Pokud by se svěřily dospělému, tři čtvrtiny mladších dětí by se obrátily na své rodiče a třetina by vložila důvěru ve svého učitele. U starších dětí by už jenom polovina z nich hledala pomoc u svých rodičů a ve větší míře by zvažovaly pomoc u nestranných osob a odborníků, jako jsou psychoterapeut, někdo ze školního poradenského centra nebo linky důvěry. Dívky jsou obecně otevřenější ke sdílení svých pocitů a názorů s „cizími“ než chlapci, což souvisí i s jejich potřebou být vyslyšen.</a:t>
            </a:r>
          </a:p>
        </p:txBody>
      </p:sp>
      <p:sp>
        <p:nvSpPr>
          <p:cNvPr id="7" name="Obdélník 9">
            <a:extLst>
              <a:ext uri="{FF2B5EF4-FFF2-40B4-BE49-F238E27FC236}">
                <a16:creationId xmlns:a16="http://schemas.microsoft.com/office/drawing/2014/main" id="{62078C1E-7C5D-C88E-337F-F529539F32CE}"/>
              </a:ext>
            </a:extLst>
          </p:cNvPr>
          <p:cNvSpPr/>
          <p:nvPr/>
        </p:nvSpPr>
        <p:spPr>
          <a:xfrm>
            <a:off x="479376" y="1628800"/>
            <a:ext cx="3926238" cy="340519"/>
          </a:xfrm>
          <a:prstGeom prst="roundRect">
            <a:avLst/>
          </a:prstGeom>
          <a:solidFill>
            <a:srgbClr val="6C488E"/>
          </a:solidFill>
          <a:ln w="12700" cap="flat" cmpd="sng" algn="ctr">
            <a:noFill/>
            <a:prstDash val="solid"/>
            <a:miter lim="800000"/>
          </a:ln>
          <a:effectLst>
            <a:outerShdw blurRad="50800" dist="38100" dir="2700000" algn="tl" rotWithShape="0">
              <a:prstClr val="black">
                <a:alpha val="40000"/>
              </a:prstClr>
            </a:outerShdw>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Reakce na duševní potíže kamaráda/ spolužáka</a:t>
            </a:r>
          </a:p>
        </p:txBody>
      </p:sp>
      <p:graphicFrame>
        <p:nvGraphicFramePr>
          <p:cNvPr id="3" name="Chart 7">
            <a:extLst>
              <a:ext uri="{FF2B5EF4-FFF2-40B4-BE49-F238E27FC236}">
                <a16:creationId xmlns:a16="http://schemas.microsoft.com/office/drawing/2014/main" id="{FD162191-CFAE-C40E-5B30-74368E83AB09}"/>
              </a:ext>
            </a:extLst>
          </p:cNvPr>
          <p:cNvGraphicFramePr/>
          <p:nvPr>
            <p:extLst>
              <p:ext uri="{D42A27DB-BD31-4B8C-83A1-F6EECF244321}">
                <p14:modId xmlns:p14="http://schemas.microsoft.com/office/powerpoint/2010/main" val="1913654625"/>
              </p:ext>
            </p:extLst>
          </p:nvPr>
        </p:nvGraphicFramePr>
        <p:xfrm>
          <a:off x="2855650" y="2347910"/>
          <a:ext cx="1872208" cy="30950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ulka 1">
            <a:extLst>
              <a:ext uri="{FF2B5EF4-FFF2-40B4-BE49-F238E27FC236}">
                <a16:creationId xmlns:a16="http://schemas.microsoft.com/office/drawing/2014/main" id="{205DAEF6-FCC9-190E-F0C1-265D0ABEAD6C}"/>
              </a:ext>
            </a:extLst>
          </p:cNvPr>
          <p:cNvGraphicFramePr>
            <a:graphicFrameLocks noGrp="1"/>
          </p:cNvGraphicFramePr>
          <p:nvPr>
            <p:extLst>
              <p:ext uri="{D42A27DB-BD31-4B8C-83A1-F6EECF244321}">
                <p14:modId xmlns:p14="http://schemas.microsoft.com/office/powerpoint/2010/main" val="1301881133"/>
              </p:ext>
            </p:extLst>
          </p:nvPr>
        </p:nvGraphicFramePr>
        <p:xfrm>
          <a:off x="6298410" y="2033873"/>
          <a:ext cx="5740052" cy="4274967"/>
        </p:xfrm>
        <a:graphic>
          <a:graphicData uri="http://schemas.openxmlformats.org/drawingml/2006/table">
            <a:tbl>
              <a:tblPr/>
              <a:tblGrid>
                <a:gridCol w="2320052">
                  <a:extLst>
                    <a:ext uri="{9D8B030D-6E8A-4147-A177-3AD203B41FA5}">
                      <a16:colId xmlns:a16="http://schemas.microsoft.com/office/drawing/2014/main" val="1986763786"/>
                    </a:ext>
                  </a:extLst>
                </a:gridCol>
                <a:gridCol w="1692000">
                  <a:extLst>
                    <a:ext uri="{9D8B030D-6E8A-4147-A177-3AD203B41FA5}">
                      <a16:colId xmlns:a16="http://schemas.microsoft.com/office/drawing/2014/main" val="4064263987"/>
                    </a:ext>
                  </a:extLst>
                </a:gridCol>
                <a:gridCol w="432000">
                  <a:extLst>
                    <a:ext uri="{9D8B030D-6E8A-4147-A177-3AD203B41FA5}">
                      <a16:colId xmlns:a16="http://schemas.microsoft.com/office/drawing/2014/main" val="2894756490"/>
                    </a:ext>
                  </a:extLst>
                </a:gridCol>
                <a:gridCol w="432000">
                  <a:extLst>
                    <a:ext uri="{9D8B030D-6E8A-4147-A177-3AD203B41FA5}">
                      <a16:colId xmlns:a16="http://schemas.microsoft.com/office/drawing/2014/main" val="1700964301"/>
                    </a:ext>
                  </a:extLst>
                </a:gridCol>
                <a:gridCol w="432000">
                  <a:extLst>
                    <a:ext uri="{9D8B030D-6E8A-4147-A177-3AD203B41FA5}">
                      <a16:colId xmlns:a16="http://schemas.microsoft.com/office/drawing/2014/main" val="1117114120"/>
                    </a:ext>
                  </a:extLst>
                </a:gridCol>
                <a:gridCol w="432000">
                  <a:extLst>
                    <a:ext uri="{9D8B030D-6E8A-4147-A177-3AD203B41FA5}">
                      <a16:colId xmlns:a16="http://schemas.microsoft.com/office/drawing/2014/main" val="2461125772"/>
                    </a:ext>
                  </a:extLst>
                </a:gridCol>
              </a:tblGrid>
              <a:tr h="297654">
                <a:tc>
                  <a:txBody>
                    <a:bodyPr/>
                    <a:lstStyle/>
                    <a:p>
                      <a:pPr algn="ctr" fontAlgn="b"/>
                      <a:endParaRPr kumimoji="0" lang="en-US" sz="1100" b="0" i="0" u="none" strike="noStrike" kern="1200" cap="none" spc="0" normalizeH="0" baseline="0" noProof="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endParaRPr kumimoji="0" lang="en-US" sz="1100" b="0" i="0" u="none" strike="noStrike" kern="1200" cap="none" spc="0" normalizeH="0" baseline="0" noProof="0" dirty="0">
                        <a:ln>
                          <a:noFill/>
                        </a:ln>
                        <a:solidFill>
                          <a:schemeClr val="tx1">
                            <a:lumMod val="75000"/>
                            <a:lumOff val="25000"/>
                          </a:schemeClr>
                        </a:solidFill>
                        <a:effectLst/>
                        <a:uLnTx/>
                        <a:uFillTx/>
                        <a:latin typeface="Calibri Light" panose="020F0302020204030204" pitchFamily="34" charset="0"/>
                        <a:ea typeface="+mj-ea"/>
                        <a:cs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0" i="0" u="none" strike="noStrike" dirty="0">
                          <a:effectLst/>
                          <a:latin typeface="+mj-lt"/>
                        </a:rPr>
                        <a:t>chlapec</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cs-CZ" sz="1000" b="0" i="0" u="none" strike="noStrike" dirty="0">
                          <a:effectLst/>
                          <a:latin typeface="+mj-lt"/>
                        </a:rPr>
                        <a:t>dívka</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cs-CZ" sz="1000" b="0" i="0" u="none" strike="noStrike" dirty="0">
                          <a:effectLst/>
                          <a:latin typeface="+mj-lt"/>
                        </a:rPr>
                        <a:t>12 - 15 let</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cs-CZ" sz="1000" b="0" i="0" u="none" strike="noStrike" dirty="0">
                          <a:effectLst/>
                          <a:latin typeface="+mj-lt"/>
                        </a:rPr>
                        <a:t>16 - 19 let</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766418058"/>
                  </a:ext>
                </a:extLst>
              </a:tr>
              <a:tr h="282903">
                <a:tc>
                  <a:txBody>
                    <a:bodyPr/>
                    <a:lstStyle/>
                    <a:p>
                      <a:pPr algn="r" fontAlgn="b"/>
                      <a:r>
                        <a:rPr lang="cs-CZ" sz="1000" b="0" i="0" u="none" strike="noStrike" dirty="0">
                          <a:effectLst/>
                          <a:latin typeface="Calibri Light" panose="020F0302020204030204" pitchFamily="34" charset="0"/>
                        </a:rPr>
                        <a:t>Rodiče.</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65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50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4007082603"/>
                  </a:ext>
                </a:extLst>
              </a:tr>
              <a:tr h="282903">
                <a:tc>
                  <a:txBody>
                    <a:bodyPr/>
                    <a:lstStyle/>
                    <a:p>
                      <a:pPr algn="r" fontAlgn="b"/>
                      <a:r>
                        <a:rPr lang="nl-NL" sz="1000" b="0" i="0" u="none" strike="noStrike" dirty="0">
                          <a:effectLst/>
                          <a:latin typeface="Calibri Light" panose="020F0302020204030204" pitchFamily="34" charset="0"/>
                        </a:rPr>
                        <a:t>Učitel nebo učitelka ze školy.</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30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36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999689681"/>
                  </a:ext>
                </a:extLst>
              </a:tr>
              <a:tr h="282903">
                <a:tc>
                  <a:txBody>
                    <a:bodyPr/>
                    <a:lstStyle/>
                    <a:p>
                      <a:pPr algn="r" fontAlgn="b"/>
                      <a:r>
                        <a:rPr lang="cs-CZ" sz="1000" b="0" i="0" u="none" strike="noStrike" dirty="0">
                          <a:effectLst/>
                          <a:latin typeface="Calibri Light" panose="020F0302020204030204" pitchFamily="34" charset="0"/>
                        </a:rPr>
                        <a:t>Někdo ze školního poradenského pracoviště</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18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29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177838173"/>
                  </a:ext>
                </a:extLst>
              </a:tr>
              <a:tr h="282903">
                <a:tc>
                  <a:txBody>
                    <a:bodyPr/>
                    <a:lstStyle/>
                    <a:p>
                      <a:pPr algn="r" fontAlgn="b"/>
                      <a:r>
                        <a:rPr lang="cs-CZ" sz="1000" b="0" i="0" u="none" strike="noStrike" dirty="0">
                          <a:effectLst/>
                          <a:latin typeface="Calibri Light" panose="020F0302020204030204" pitchFamily="34" charset="0"/>
                        </a:rPr>
                        <a:t>Někdo blízký další z mého okolí.</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407968043"/>
                  </a:ext>
                </a:extLst>
              </a:tr>
              <a:tr h="282903">
                <a:tc>
                  <a:txBody>
                    <a:bodyPr/>
                    <a:lstStyle/>
                    <a:p>
                      <a:pPr algn="r" fontAlgn="b"/>
                      <a:r>
                        <a:rPr lang="pl-PL" sz="1000" b="0" i="0" u="none" strike="noStrike">
                          <a:effectLst/>
                          <a:latin typeface="Calibri Light" panose="020F0302020204030204" pitchFamily="34" charset="0"/>
                        </a:rPr>
                        <a:t>Linka důvěry / bezpečí / psychické pomoci.</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15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27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15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27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41153596"/>
                  </a:ext>
                </a:extLst>
              </a:tr>
              <a:tr h="282903">
                <a:tc>
                  <a:txBody>
                    <a:bodyPr/>
                    <a:lstStyle/>
                    <a:p>
                      <a:pPr algn="r" fontAlgn="b"/>
                      <a:r>
                        <a:rPr lang="cs-CZ" sz="1000" b="0" i="0" u="none" strike="noStrike">
                          <a:effectLst/>
                          <a:latin typeface="Calibri Light" panose="020F0302020204030204" pitchFamily="34" charset="0"/>
                        </a:rPr>
                        <a:t>Bratr nebo sestra.</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19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23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87172192"/>
                  </a:ext>
                </a:extLst>
              </a:tr>
              <a:tr h="282903">
                <a:tc>
                  <a:txBody>
                    <a:bodyPr/>
                    <a:lstStyle/>
                    <a:p>
                      <a:pPr algn="r" fontAlgn="b"/>
                      <a:r>
                        <a:rPr lang="cs-CZ" sz="1000" b="0" i="0" u="none" strike="noStrike">
                          <a:effectLst/>
                          <a:latin typeface="Calibri Light" panose="020F0302020204030204" pitchFamily="34" charset="0"/>
                        </a:rPr>
                        <a:t>Psychoterapeut*ka.</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16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29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647054537"/>
                  </a:ext>
                </a:extLst>
              </a:tr>
              <a:tr h="282903">
                <a:tc>
                  <a:txBody>
                    <a:bodyPr/>
                    <a:lstStyle/>
                    <a:p>
                      <a:pPr algn="r" fontAlgn="b"/>
                      <a:r>
                        <a:rPr lang="cs-CZ" sz="1000" b="0" i="0" u="none" strike="noStrike">
                          <a:effectLst/>
                          <a:latin typeface="Calibri Light" panose="020F0302020204030204" pitchFamily="34" charset="0"/>
                        </a:rPr>
                        <a:t>Dětské psycholog*žka.</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11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21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23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760477879"/>
                  </a:ext>
                </a:extLst>
              </a:tr>
              <a:tr h="282903">
                <a:tc>
                  <a:txBody>
                    <a:bodyPr/>
                    <a:lstStyle/>
                    <a:p>
                      <a:pPr algn="r" fontAlgn="b"/>
                      <a:r>
                        <a:rPr lang="cs-CZ" sz="1000" b="0" i="0" u="none" strike="noStrike">
                          <a:effectLst/>
                          <a:latin typeface="Calibri Light" panose="020F0302020204030204" pitchFamily="34" charset="0"/>
                        </a:rPr>
                        <a:t>Dětský psychiatr*ička.</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16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18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998147101"/>
                  </a:ext>
                </a:extLst>
              </a:tr>
              <a:tr h="282903">
                <a:tc>
                  <a:txBody>
                    <a:bodyPr/>
                    <a:lstStyle/>
                    <a:p>
                      <a:pPr algn="r" fontAlgn="b"/>
                      <a:r>
                        <a:rPr lang="cs-CZ" sz="1000" b="0" i="0" u="none" strike="noStrike" dirty="0">
                          <a:effectLst/>
                          <a:latin typeface="Calibri Light" panose="020F0302020204030204" pitchFamily="34" charset="0"/>
                        </a:rPr>
                        <a:t>Pedagogická nebo </a:t>
                      </a:r>
                      <a:r>
                        <a:rPr lang="cs-CZ" sz="1000" b="0" i="0" u="none" strike="noStrike" dirty="0" err="1">
                          <a:effectLst/>
                          <a:latin typeface="Calibri Light" panose="020F0302020204030204" pitchFamily="34" charset="0"/>
                        </a:rPr>
                        <a:t>ped</a:t>
                      </a:r>
                      <a:r>
                        <a:rPr lang="cs-CZ" sz="1000" b="0" i="0" u="none" strike="noStrike" dirty="0">
                          <a:effectLst/>
                          <a:latin typeface="Calibri Light" panose="020F0302020204030204" pitchFamily="34" charset="0"/>
                        </a:rPr>
                        <a:t>.-psych. poradna.</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10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14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17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461081729"/>
                  </a:ext>
                </a:extLst>
              </a:tr>
              <a:tr h="282903">
                <a:tc>
                  <a:txBody>
                    <a:bodyPr/>
                    <a:lstStyle/>
                    <a:p>
                      <a:pPr algn="r" fontAlgn="b"/>
                      <a:r>
                        <a:rPr lang="cs-CZ" sz="1000" b="0" i="0" u="none" strike="noStrike">
                          <a:effectLst/>
                          <a:latin typeface="Calibri Light" panose="020F0302020204030204" pitchFamily="34" charset="0"/>
                        </a:rPr>
                        <a:t>Asistent*ka pedagoga.</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es-ES"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11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12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14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222078642"/>
                  </a:ext>
                </a:extLst>
              </a:tr>
              <a:tr h="282903">
                <a:tc>
                  <a:txBody>
                    <a:bodyPr/>
                    <a:lstStyle/>
                    <a:p>
                      <a:pPr algn="r" fontAlgn="b"/>
                      <a:r>
                        <a:rPr lang="cs-CZ" sz="1000" b="0" i="0" u="none" strike="noStrike" dirty="0">
                          <a:effectLst/>
                          <a:latin typeface="Calibri Light" panose="020F0302020204030204" pitchFamily="34" charset="0"/>
                        </a:rPr>
                        <a:t>Sportovní trenér*</a:t>
                      </a:r>
                      <a:r>
                        <a:rPr lang="cs-CZ" sz="1000" b="0" i="0" u="none" strike="noStrike" dirty="0" err="1">
                          <a:effectLst/>
                          <a:latin typeface="Calibri Light" panose="020F0302020204030204" pitchFamily="34" charset="0"/>
                        </a:rPr>
                        <a:t>ka</a:t>
                      </a:r>
                      <a:r>
                        <a:rPr lang="cs-CZ" sz="1000" b="0" i="0" u="none" strike="noStrike" dirty="0">
                          <a:effectLst/>
                          <a:latin typeface="Calibri Light" panose="020F0302020204030204" pitchFamily="34" charset="0"/>
                        </a:rPr>
                        <a:t> nebo vedoucí kroužku.</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987560467"/>
                  </a:ext>
                </a:extLst>
              </a:tr>
              <a:tr h="282903">
                <a:tc>
                  <a:txBody>
                    <a:bodyPr/>
                    <a:lstStyle/>
                    <a:p>
                      <a:pPr algn="r" fontAlgn="b"/>
                      <a:r>
                        <a:rPr lang="cs-CZ" sz="1000" b="0" i="0" u="none" strike="noStrike">
                          <a:effectLst/>
                          <a:latin typeface="Calibri Light" panose="020F0302020204030204" pitchFamily="34" charset="0"/>
                        </a:rPr>
                        <a:t>Dětský/praktický lékař*ka.</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315437707"/>
                  </a:ext>
                </a:extLst>
              </a:tr>
              <a:tr h="282903">
                <a:tc>
                  <a:txBody>
                    <a:bodyPr/>
                    <a:lstStyle/>
                    <a:p>
                      <a:pPr algn="r" fontAlgn="b"/>
                      <a:r>
                        <a:rPr lang="cs-CZ" sz="1000" b="0" i="0" u="none" strike="noStrike" dirty="0">
                          <a:effectLst/>
                          <a:latin typeface="Calibri Light" panose="020F0302020204030204" pitchFamily="34" charset="0"/>
                        </a:rPr>
                        <a:t>Jiné</a:t>
                      </a:r>
                    </a:p>
                  </a:txBody>
                  <a:tcPr marL="9525" marR="9525" marT="9525"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r" fontAlgn="b"/>
                      <a:endParaRPr lang="cs-CZ" sz="1000" b="0" i="0" u="none" strike="noStrike" dirty="0">
                        <a:effectLst/>
                        <a:latin typeface="Calibri Light" panose="020F0302020204030204" pitchFamily="34" charset="0"/>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a:solidFill>
                            <a:schemeClr val="tx1">
                              <a:lumMod val="65000"/>
                              <a:lumOff val="35000"/>
                            </a:schemeClr>
                          </a:solidFill>
                          <a:effectLst/>
                          <a:latin typeface="Calibri Light" panose="020F0302020204030204" pitchFamily="34" charset="0"/>
                        </a:rPr>
                        <a:t>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algn="ctr" fontAlgn="b"/>
                      <a:r>
                        <a:rPr lang="cs-CZ" sz="1000" b="1" i="0" u="none" strike="noStrike" dirty="0">
                          <a:solidFill>
                            <a:schemeClr val="tx1">
                              <a:lumMod val="65000"/>
                              <a:lumOff val="35000"/>
                            </a:schemeClr>
                          </a:solidFill>
                          <a:effectLst/>
                          <a:latin typeface="Calibri Light" panose="020F0302020204030204" pitchFamily="34" charset="0"/>
                        </a:rPr>
                        <a:t>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239602871"/>
                  </a:ext>
                </a:extLst>
              </a:tr>
            </a:tbl>
          </a:graphicData>
        </a:graphic>
      </p:graphicFrame>
      <p:sp>
        <p:nvSpPr>
          <p:cNvPr id="4" name="Obdélník 9">
            <a:extLst>
              <a:ext uri="{FF2B5EF4-FFF2-40B4-BE49-F238E27FC236}">
                <a16:creationId xmlns:a16="http://schemas.microsoft.com/office/drawing/2014/main" id="{07FA93D3-2D74-A81B-4F4E-B3F8C4ADFF49}"/>
              </a:ext>
            </a:extLst>
          </p:cNvPr>
          <p:cNvSpPr/>
          <p:nvPr/>
        </p:nvSpPr>
        <p:spPr>
          <a:xfrm>
            <a:off x="6325629" y="1628801"/>
            <a:ext cx="3926238" cy="340519"/>
          </a:xfrm>
          <a:prstGeom prst="roundRect">
            <a:avLst/>
          </a:prstGeom>
          <a:solidFill>
            <a:srgbClr val="6C488E"/>
          </a:solidFill>
          <a:ln w="12700" cap="flat" cmpd="sng" algn="ctr">
            <a:noFill/>
            <a:prstDash val="solid"/>
            <a:miter lim="800000"/>
          </a:ln>
          <a:effectLst>
            <a:outerShdw blurRad="50800" dist="38100" dir="2700000" algn="tl" rotWithShape="0">
              <a:prstClr val="black">
                <a:alpha val="40000"/>
              </a:prstClr>
            </a:outerShdw>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Zvažovaná dospělá/ odborná pomoc</a:t>
            </a:r>
          </a:p>
        </p:txBody>
      </p:sp>
      <p:graphicFrame>
        <p:nvGraphicFramePr>
          <p:cNvPr id="6" name="Chart 7">
            <a:extLst>
              <a:ext uri="{FF2B5EF4-FFF2-40B4-BE49-F238E27FC236}">
                <a16:creationId xmlns:a16="http://schemas.microsoft.com/office/drawing/2014/main" id="{69499510-3186-186E-C0D2-9796C856B5EB}"/>
              </a:ext>
            </a:extLst>
          </p:cNvPr>
          <p:cNvGraphicFramePr/>
          <p:nvPr>
            <p:extLst>
              <p:ext uri="{D42A27DB-BD31-4B8C-83A1-F6EECF244321}">
                <p14:modId xmlns:p14="http://schemas.microsoft.com/office/powerpoint/2010/main" val="2880337025"/>
              </p:ext>
            </p:extLst>
          </p:nvPr>
        </p:nvGraphicFramePr>
        <p:xfrm>
          <a:off x="8674684" y="2347910"/>
          <a:ext cx="1872208" cy="3960930"/>
        </p:xfrm>
        <a:graphic>
          <a:graphicData uri="http://schemas.openxmlformats.org/drawingml/2006/chart">
            <c:chart xmlns:c="http://schemas.openxmlformats.org/drawingml/2006/chart" xmlns:r="http://schemas.openxmlformats.org/officeDocument/2006/relationships" r:id="rId4"/>
          </a:graphicData>
        </a:graphic>
      </p:graphicFrame>
      <p:sp>
        <p:nvSpPr>
          <p:cNvPr id="9" name="clipart_drawncirclegreen">
            <a:extLst>
              <a:ext uri="{FF2B5EF4-FFF2-40B4-BE49-F238E27FC236}">
                <a16:creationId xmlns:a16="http://schemas.microsoft.com/office/drawing/2014/main" id="{AA9B918B-C847-6C11-90E8-6D3AB8DE0BEF}"/>
              </a:ext>
            </a:extLst>
          </p:cNvPr>
          <p:cNvSpPr>
            <a:spLocks/>
          </p:cNvSpPr>
          <p:nvPr/>
        </p:nvSpPr>
        <p:spPr bwMode="gray">
          <a:xfrm flipH="1" flipV="1">
            <a:off x="11640616" y="2946714"/>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11" name="clipart_drawncirclegreen">
            <a:extLst>
              <a:ext uri="{FF2B5EF4-FFF2-40B4-BE49-F238E27FC236}">
                <a16:creationId xmlns:a16="http://schemas.microsoft.com/office/drawing/2014/main" id="{DAF188CB-EBB2-F876-D975-03AE1B3FD6A6}"/>
              </a:ext>
            </a:extLst>
          </p:cNvPr>
          <p:cNvSpPr>
            <a:spLocks/>
          </p:cNvSpPr>
          <p:nvPr/>
        </p:nvSpPr>
        <p:spPr bwMode="gray">
          <a:xfrm flipH="1" flipV="1">
            <a:off x="11640738" y="3528297"/>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12" name="clipart_drawncirclegreen">
            <a:extLst>
              <a:ext uri="{FF2B5EF4-FFF2-40B4-BE49-F238E27FC236}">
                <a16:creationId xmlns:a16="http://schemas.microsoft.com/office/drawing/2014/main" id="{FDC99590-2518-0B41-4C98-6F0EE6437BE9}"/>
              </a:ext>
            </a:extLst>
          </p:cNvPr>
          <p:cNvSpPr>
            <a:spLocks/>
          </p:cNvSpPr>
          <p:nvPr/>
        </p:nvSpPr>
        <p:spPr bwMode="gray">
          <a:xfrm flipH="1" flipV="1">
            <a:off x="11640616" y="4091120"/>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13" name="clipart_drawncirclegreen">
            <a:extLst>
              <a:ext uri="{FF2B5EF4-FFF2-40B4-BE49-F238E27FC236}">
                <a16:creationId xmlns:a16="http://schemas.microsoft.com/office/drawing/2014/main" id="{EE74FD63-3CB4-21B9-270A-AD78A7295446}"/>
              </a:ext>
            </a:extLst>
          </p:cNvPr>
          <p:cNvSpPr>
            <a:spLocks/>
          </p:cNvSpPr>
          <p:nvPr/>
        </p:nvSpPr>
        <p:spPr bwMode="gray">
          <a:xfrm flipH="1" flipV="1">
            <a:off x="11208568" y="2386452"/>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14" name="clipart_drawncirclegreen">
            <a:extLst>
              <a:ext uri="{FF2B5EF4-FFF2-40B4-BE49-F238E27FC236}">
                <a16:creationId xmlns:a16="http://schemas.microsoft.com/office/drawing/2014/main" id="{0DDB347D-C112-7684-ADAA-15921D757D0A}"/>
              </a:ext>
            </a:extLst>
          </p:cNvPr>
          <p:cNvSpPr>
            <a:spLocks/>
          </p:cNvSpPr>
          <p:nvPr/>
        </p:nvSpPr>
        <p:spPr bwMode="gray">
          <a:xfrm flipH="1" flipV="1">
            <a:off x="11647590" y="2378945"/>
            <a:ext cx="360040"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15" name="clipart_drawncirclegreen">
            <a:extLst>
              <a:ext uri="{FF2B5EF4-FFF2-40B4-BE49-F238E27FC236}">
                <a16:creationId xmlns:a16="http://schemas.microsoft.com/office/drawing/2014/main" id="{E6FC306E-96B7-7378-73F6-6105D63D5F13}"/>
              </a:ext>
            </a:extLst>
          </p:cNvPr>
          <p:cNvSpPr>
            <a:spLocks/>
          </p:cNvSpPr>
          <p:nvPr/>
        </p:nvSpPr>
        <p:spPr bwMode="gray">
          <a:xfrm flipH="1" flipV="1">
            <a:off x="10290922" y="2933427"/>
            <a:ext cx="864096" cy="244703"/>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16" name="clipart_drawncirclegreen">
            <a:extLst>
              <a:ext uri="{FF2B5EF4-FFF2-40B4-BE49-F238E27FC236}">
                <a16:creationId xmlns:a16="http://schemas.microsoft.com/office/drawing/2014/main" id="{F77C6068-D255-3DCE-D0F4-905F545130D9}"/>
              </a:ext>
            </a:extLst>
          </p:cNvPr>
          <p:cNvSpPr>
            <a:spLocks/>
          </p:cNvSpPr>
          <p:nvPr/>
        </p:nvSpPr>
        <p:spPr bwMode="gray">
          <a:xfrm flipH="1" flipV="1">
            <a:off x="10308468" y="3502425"/>
            <a:ext cx="864096" cy="244703"/>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17" name="clipart_drawncirclegreen">
            <a:extLst>
              <a:ext uri="{FF2B5EF4-FFF2-40B4-BE49-F238E27FC236}">
                <a16:creationId xmlns:a16="http://schemas.microsoft.com/office/drawing/2014/main" id="{7D2DD658-3162-4C29-344D-DAFC75FE8F7A}"/>
              </a:ext>
            </a:extLst>
          </p:cNvPr>
          <p:cNvSpPr>
            <a:spLocks/>
          </p:cNvSpPr>
          <p:nvPr/>
        </p:nvSpPr>
        <p:spPr bwMode="gray">
          <a:xfrm flipH="1" flipV="1">
            <a:off x="10308468" y="4355985"/>
            <a:ext cx="864096" cy="231482"/>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18" name="clipart_drawncirclegreen">
            <a:extLst>
              <a:ext uri="{FF2B5EF4-FFF2-40B4-BE49-F238E27FC236}">
                <a16:creationId xmlns:a16="http://schemas.microsoft.com/office/drawing/2014/main" id="{10475606-3A66-8AF4-45CB-92753233F1E9}"/>
              </a:ext>
            </a:extLst>
          </p:cNvPr>
          <p:cNvSpPr>
            <a:spLocks/>
          </p:cNvSpPr>
          <p:nvPr/>
        </p:nvSpPr>
        <p:spPr bwMode="gray">
          <a:xfrm flipH="1" flipV="1">
            <a:off x="10344472" y="4637678"/>
            <a:ext cx="828092" cy="231482"/>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
        <p:nvSpPr>
          <p:cNvPr id="19" name="clipart_drawncirclegreen">
            <a:extLst>
              <a:ext uri="{FF2B5EF4-FFF2-40B4-BE49-F238E27FC236}">
                <a16:creationId xmlns:a16="http://schemas.microsoft.com/office/drawing/2014/main" id="{7ED4C99E-CED1-1B54-16A3-5D461B292D16}"/>
              </a:ext>
            </a:extLst>
          </p:cNvPr>
          <p:cNvSpPr>
            <a:spLocks/>
          </p:cNvSpPr>
          <p:nvPr/>
        </p:nvSpPr>
        <p:spPr bwMode="gray">
          <a:xfrm flipH="1" flipV="1">
            <a:off x="10344472" y="4077072"/>
            <a:ext cx="828092" cy="21436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16A085"/>
          </a:solidFill>
          <a:ln w="9525">
            <a:solidFill>
              <a:srgbClr val="16A085"/>
            </a:solidFill>
            <a:round/>
            <a:headEnd/>
            <a:tailEnd/>
          </a:ln>
          <a:effectLst>
            <a:outerShdw blurRad="50800" dist="38100" dir="2700000" algn="tl" rotWithShape="0">
              <a:prstClr val="black">
                <a:alpha val="40000"/>
              </a:prstClr>
            </a:outerShdw>
          </a:effectLst>
        </p:spPr>
        <p:txBody>
          <a:bodyPr tIns="9144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dirty="0">
              <a:ln>
                <a:noFill/>
              </a:ln>
              <a:solidFill>
                <a:srgbClr val="C00000"/>
              </a:solidFill>
              <a:effectLst/>
              <a:uLnTx/>
              <a:uFillTx/>
              <a:latin typeface="Calibri"/>
              <a:ea typeface="+mn-ea"/>
              <a:cs typeface="Arial" pitchFamily="34" charset="0"/>
            </a:endParaRPr>
          </a:p>
        </p:txBody>
      </p:sp>
    </p:spTree>
    <p:extLst>
      <p:ext uri="{BB962C8B-B14F-4D97-AF65-F5344CB8AC3E}">
        <p14:creationId xmlns:p14="http://schemas.microsoft.com/office/powerpoint/2010/main" val="3429323920"/>
      </p:ext>
    </p:extLst>
  </p:cSld>
  <p:clrMapOvr>
    <a:masterClrMapping/>
  </p:clrMapOvr>
</p:sld>
</file>

<file path=ppt/theme/theme1.xml><?xml version="1.0" encoding="utf-8"?>
<a:theme xmlns:a="http://schemas.openxmlformats.org/drawingml/2006/main" name="Office Theme">
  <a:themeElements>
    <a:clrScheme name="Akuntansi1">
      <a:dk1>
        <a:sysClr val="windowText" lastClr="000000"/>
      </a:dk1>
      <a:lt1>
        <a:sysClr val="window" lastClr="FFFFFF"/>
      </a:lt1>
      <a:dk2>
        <a:srgbClr val="44546A"/>
      </a:dk2>
      <a:lt2>
        <a:srgbClr val="E7E6E6"/>
      </a:lt2>
      <a:accent1>
        <a:srgbClr val="2980B9"/>
      </a:accent1>
      <a:accent2>
        <a:srgbClr val="16A085"/>
      </a:accent2>
      <a:accent3>
        <a:srgbClr val="9BBB59"/>
      </a:accent3>
      <a:accent4>
        <a:srgbClr val="F39C12"/>
      </a:accent4>
      <a:accent5>
        <a:srgbClr val="C0392B"/>
      </a:accent5>
      <a:accent6>
        <a:srgbClr val="4B2C5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lumMod val="75000"/>
          </a:schemeClr>
        </a:solidFill>
        <a:ln>
          <a:noFill/>
        </a:ln>
      </a:spPr>
      <a:bodyPr vert="horz" wrap="square" lIns="68580" tIns="34290" rIns="68580" bIns="34290" numCol="1" anchor="t" anchorCtr="0" compatLnSpc="1">
        <a:prstTxWarp prst="textNoShape">
          <a:avLst/>
        </a:prstTxWarp>
      </a:bodyPr>
      <a:lstStyle>
        <a:defPPr>
          <a:defRPr sz="1350"/>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Akuntansi1">
      <a:dk1>
        <a:sysClr val="windowText" lastClr="000000"/>
      </a:dk1>
      <a:lt1>
        <a:sysClr val="window" lastClr="FFFFFF"/>
      </a:lt1>
      <a:dk2>
        <a:srgbClr val="44546A"/>
      </a:dk2>
      <a:lt2>
        <a:srgbClr val="E7E6E6"/>
      </a:lt2>
      <a:accent1>
        <a:srgbClr val="2980B9"/>
      </a:accent1>
      <a:accent2>
        <a:srgbClr val="16A085"/>
      </a:accent2>
      <a:accent3>
        <a:srgbClr val="9BBB59"/>
      </a:accent3>
      <a:accent4>
        <a:srgbClr val="F39C12"/>
      </a:accent4>
      <a:accent5>
        <a:srgbClr val="C0392B"/>
      </a:accent5>
      <a:accent6>
        <a:srgbClr val="4B2C5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Metadata/LabelInfo.xml><?xml version="1.0" encoding="utf-8"?>
<clbl:labelList xmlns:clbl="http://schemas.microsoft.com/office/2020/mipLabelMetadata">
  <clbl:label id="{e3e41b38-373c-4b3a-9137-5c0b023d0bef}" enabled="1" method="Standard" siteId="{b213b057-1008-4204-8c53-8147bc602a29}" contentBits="0" removed="0"/>
</clbl:labelList>
</file>

<file path=docProps/app.xml><?xml version="1.0" encoding="utf-8"?>
<Properties xmlns="http://schemas.openxmlformats.org/officeDocument/2006/extended-properties" xmlns:vt="http://schemas.openxmlformats.org/officeDocument/2006/docPropsVTypes">
  <Template>G82_PPT_mustr_v2</Template>
  <TotalTime>39254</TotalTime>
  <Words>4171</Words>
  <Application>Microsoft Office PowerPoint</Application>
  <PresentationFormat>Widescreen</PresentationFormat>
  <Paragraphs>929</Paragraphs>
  <Slides>21</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Calibri Light</vt:lpstr>
      <vt:lpstr>Segoe UI Web (East European)</vt:lpstr>
      <vt:lpstr>Office Theme</vt:lpstr>
      <vt:lpstr>1_Office Theme</vt:lpstr>
      <vt:lpstr>PowerPoint Presentation</vt:lpstr>
      <vt:lpstr>O projektu</vt:lpstr>
      <vt:lpstr>PowerPoint Presentation</vt:lpstr>
      <vt:lpstr>Duševní zdraví obecně</vt:lpstr>
      <vt:lpstr>PowerPoint Presentation</vt:lpstr>
      <vt:lpstr>PowerPoint Presentation</vt:lpstr>
      <vt:lpstr>PowerPoint Presentation</vt:lpstr>
      <vt:lpstr>PowerPoint Presentation</vt:lpstr>
      <vt:lpstr>PowerPoint Presentation</vt:lpstr>
      <vt:lpstr>Hlavní část</vt:lpstr>
      <vt:lpstr>PowerPoint Presentation</vt:lpstr>
      <vt:lpstr>PowerPoint Presentation</vt:lpstr>
      <vt:lpstr>PowerPoint Presentation</vt:lpstr>
      <vt:lpstr>PowerPoint Presentation</vt:lpstr>
      <vt:lpstr>Důležitost vztahu s rodiči</vt:lpstr>
      <vt:lpstr>PowerPoint Presentation</vt:lpstr>
      <vt:lpstr>PowerPoint Presentation</vt:lpstr>
      <vt:lpstr>PowerPoint Presentation</vt:lpstr>
      <vt:lpstr>Hlavní závěry</vt:lpstr>
      <vt:lpstr>PowerPoint Presentation</vt:lpstr>
      <vt:lpstr>PowerPoint Presentation</vt:lpstr>
    </vt:vector>
  </TitlesOfParts>
  <Company>HMS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značek  nealko nápojů na českém  a evropském trhu</dc:title>
  <dc:creator>Kateřina Hospodská</dc:creator>
  <cp:lastModifiedBy>Dřízhalová Simona</cp:lastModifiedBy>
  <cp:revision>3034</cp:revision>
  <cp:lastPrinted>2023-05-04T08:23:22Z</cp:lastPrinted>
  <dcterms:created xsi:type="dcterms:W3CDTF">2015-09-09T13:31:41Z</dcterms:created>
  <dcterms:modified xsi:type="dcterms:W3CDTF">2023-10-04T09:29:34Z</dcterms:modified>
</cp:coreProperties>
</file>